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8"/>
  </p:notesMasterIdLst>
  <p:sldIdLst>
    <p:sldId id="259" r:id="rId2"/>
    <p:sldId id="613" r:id="rId3"/>
    <p:sldId id="735" r:id="rId4"/>
    <p:sldId id="817" r:id="rId5"/>
    <p:sldId id="818" r:id="rId6"/>
    <p:sldId id="819" r:id="rId7"/>
    <p:sldId id="822" r:id="rId8"/>
    <p:sldId id="821" r:id="rId9"/>
    <p:sldId id="820" r:id="rId10"/>
    <p:sldId id="823" r:id="rId11"/>
    <p:sldId id="826" r:id="rId12"/>
    <p:sldId id="831" r:id="rId13"/>
    <p:sldId id="830" r:id="rId14"/>
    <p:sldId id="829" r:id="rId15"/>
    <p:sldId id="828" r:id="rId16"/>
    <p:sldId id="827" r:id="rId17"/>
    <p:sldId id="824" r:id="rId18"/>
    <p:sldId id="825" r:id="rId19"/>
    <p:sldId id="832" r:id="rId20"/>
    <p:sldId id="786" r:id="rId21"/>
    <p:sldId id="833" r:id="rId22"/>
    <p:sldId id="834" r:id="rId23"/>
    <p:sldId id="835" r:id="rId24"/>
    <p:sldId id="836" r:id="rId25"/>
    <p:sldId id="837" r:id="rId26"/>
    <p:sldId id="838" r:id="rId27"/>
    <p:sldId id="839" r:id="rId28"/>
    <p:sldId id="840" r:id="rId29"/>
    <p:sldId id="842" r:id="rId30"/>
    <p:sldId id="841" r:id="rId31"/>
    <p:sldId id="843" r:id="rId32"/>
    <p:sldId id="787" r:id="rId33"/>
    <p:sldId id="844" r:id="rId34"/>
    <p:sldId id="845" r:id="rId35"/>
    <p:sldId id="846" r:id="rId36"/>
    <p:sldId id="847" r:id="rId37"/>
  </p:sldIdLst>
  <p:sldSz cx="12192000" cy="6858000"/>
  <p:notesSz cx="7102475" cy="1023461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A622845-6266-4D00-96BA-1436A2147006}">
          <p14:sldIdLst>
            <p14:sldId id="259"/>
            <p14:sldId id="613"/>
            <p14:sldId id="735"/>
            <p14:sldId id="817"/>
            <p14:sldId id="818"/>
            <p14:sldId id="819"/>
            <p14:sldId id="822"/>
            <p14:sldId id="821"/>
            <p14:sldId id="820"/>
            <p14:sldId id="823"/>
            <p14:sldId id="826"/>
            <p14:sldId id="831"/>
            <p14:sldId id="830"/>
            <p14:sldId id="829"/>
            <p14:sldId id="828"/>
            <p14:sldId id="827"/>
            <p14:sldId id="824"/>
            <p14:sldId id="825"/>
            <p14:sldId id="832"/>
            <p14:sldId id="786"/>
            <p14:sldId id="833"/>
            <p14:sldId id="834"/>
            <p14:sldId id="835"/>
            <p14:sldId id="836"/>
            <p14:sldId id="837"/>
            <p14:sldId id="838"/>
            <p14:sldId id="839"/>
            <p14:sldId id="840"/>
            <p14:sldId id="842"/>
            <p14:sldId id="841"/>
            <p14:sldId id="843"/>
            <p14:sldId id="787"/>
            <p14:sldId id="844"/>
            <p14:sldId id="845"/>
            <p14:sldId id="846"/>
            <p14:sldId id="84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k36x6teoh@goetheuniversitaet.onmicrosoft.com" initials="j" lastIdx="1" clrIdx="0">
    <p:extLst>
      <p:ext uri="{19B8F6BF-5375-455C-9EA6-DF929625EA0E}">
        <p15:presenceInfo xmlns:p15="http://schemas.microsoft.com/office/powerpoint/2012/main" userId="jk36x6teoh@goetheuniversitaet.onmicrosoft.com" providerId="None"/>
      </p:ext>
    </p:extLst>
  </p:cmAuthor>
  <p:cmAuthor id="2" name="Vovchenko Volodymyr" initials="VV" lastIdx="3" clrIdx="1">
    <p:extLst>
      <p:ext uri="{19B8F6BF-5375-455C-9EA6-DF929625EA0E}">
        <p15:presenceInfo xmlns:p15="http://schemas.microsoft.com/office/powerpoint/2012/main" userId="9971ad54b2be893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808FF"/>
    <a:srgbClr val="122EA6"/>
    <a:srgbClr val="3B3838"/>
    <a:srgbClr val="A4A3A3"/>
    <a:srgbClr val="206FB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2014" autoAdjust="0"/>
    <p:restoredTop sz="94984" autoAdjust="0"/>
  </p:normalViewPr>
  <p:slideViewPr>
    <p:cSldViewPr snapToGrid="0">
      <p:cViewPr varScale="1">
        <p:scale>
          <a:sx n="84" d="100"/>
          <a:sy n="84" d="100"/>
        </p:scale>
        <p:origin x="322" y="3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commentAuthors" Target="commentAuthor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077739" cy="513508"/>
          </a:xfrm>
          <a:prstGeom prst="rect">
            <a:avLst/>
          </a:prstGeom>
        </p:spPr>
        <p:txBody>
          <a:bodyPr vert="horz" lIns="99057" tIns="49528" rIns="99057" bIns="49528" rtlCol="0"/>
          <a:lstStyle>
            <a:lvl1pPr algn="l">
              <a:defRPr sz="1300"/>
            </a:lvl1pPr>
          </a:lstStyle>
          <a:p>
            <a:endParaRPr lang="uk-UA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4023093" y="0"/>
            <a:ext cx="3077739" cy="513508"/>
          </a:xfrm>
          <a:prstGeom prst="rect">
            <a:avLst/>
          </a:prstGeom>
        </p:spPr>
        <p:txBody>
          <a:bodyPr vert="horz" lIns="99057" tIns="49528" rIns="99057" bIns="49528" rtlCol="0"/>
          <a:lstStyle>
            <a:lvl1pPr algn="r">
              <a:defRPr sz="1300"/>
            </a:lvl1pPr>
          </a:lstStyle>
          <a:p>
            <a:fld id="{961AF02B-09B0-4980-983D-27C0EDB561B5}" type="datetimeFigureOut">
              <a:rPr lang="uk-UA" smtClean="0"/>
              <a:t>31.01.2023</a:t>
            </a:fld>
            <a:endParaRPr lang="uk-UA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37275" cy="34528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57" tIns="49528" rIns="99057" bIns="49528" rtlCol="0" anchor="ctr"/>
          <a:lstStyle/>
          <a:p>
            <a:endParaRPr lang="uk-UA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710248" y="4925407"/>
            <a:ext cx="5681980" cy="4029879"/>
          </a:xfrm>
          <a:prstGeom prst="rect">
            <a:avLst/>
          </a:prstGeom>
        </p:spPr>
        <p:txBody>
          <a:bodyPr vert="horz" lIns="99057" tIns="49528" rIns="99057" bIns="49528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1" y="9721107"/>
            <a:ext cx="3077739" cy="513507"/>
          </a:xfrm>
          <a:prstGeom prst="rect">
            <a:avLst/>
          </a:prstGeom>
        </p:spPr>
        <p:txBody>
          <a:bodyPr vert="horz" lIns="99057" tIns="49528" rIns="99057" bIns="49528" rtlCol="0" anchor="b"/>
          <a:lstStyle>
            <a:lvl1pPr algn="l">
              <a:defRPr sz="1300"/>
            </a:lvl1pPr>
          </a:lstStyle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4023093" y="9721107"/>
            <a:ext cx="3077739" cy="513507"/>
          </a:xfrm>
          <a:prstGeom prst="rect">
            <a:avLst/>
          </a:prstGeom>
        </p:spPr>
        <p:txBody>
          <a:bodyPr vert="horz" lIns="99057" tIns="49528" rIns="99057" bIns="49528" rtlCol="0" anchor="b"/>
          <a:lstStyle>
            <a:lvl1pPr algn="r">
              <a:defRPr sz="1300"/>
            </a:lvl1pPr>
          </a:lstStyle>
          <a:p>
            <a:fld id="{2F0C5EC2-2CF5-460B-AE73-90022B24A426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7364886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C5EC2-2CF5-460B-AE73-90022B24A426}" type="slidenum">
              <a:rPr lang="uk-UA" smtClean="0"/>
              <a:t>1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6090274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60185" y="53790"/>
            <a:ext cx="11271623" cy="2034987"/>
          </a:xfrm>
        </p:spPr>
        <p:txBody>
          <a:bodyPr anchor="b">
            <a:normAutofit/>
          </a:bodyPr>
          <a:lstStyle>
            <a:lvl1pPr algn="ctr">
              <a:defRPr sz="4400" b="1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914398" y="2183414"/>
            <a:ext cx="10363199" cy="55592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Volodymyr Vovchenko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CBF37B5-78F5-4A7D-8B93-035842C50E8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80703" y="4582035"/>
            <a:ext cx="5630583" cy="555922"/>
          </a:xfrm>
        </p:spPr>
        <p:txBody>
          <a:bodyPr>
            <a:normAutofit/>
          </a:bodyPr>
          <a:lstStyle>
            <a:lvl1pPr marL="0" indent="0" algn="ctr">
              <a:buNone/>
              <a:defRPr sz="2400" i="1"/>
            </a:lvl1pPr>
          </a:lstStyle>
          <a:p>
            <a:pPr lvl="0"/>
            <a:r>
              <a:rPr lang="en-US" dirty="0"/>
              <a:t>Conference, City, Country</a:t>
            </a:r>
            <a:endParaRPr lang="uk-UA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4FFC172-0F22-4283-A11C-0DC5E0AE852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73001" y="5019584"/>
            <a:ext cx="3845984" cy="555922"/>
          </a:xfrm>
        </p:spPr>
        <p:txBody>
          <a:bodyPr>
            <a:normAutofit/>
          </a:bodyPr>
          <a:lstStyle>
            <a:lvl1pPr marL="0" indent="0" algn="ctr">
              <a:buNone/>
              <a:defRPr sz="2000" b="1"/>
            </a:lvl1pPr>
          </a:lstStyle>
          <a:p>
            <a:pPr lvl="0"/>
            <a:r>
              <a:rPr lang="en-US" dirty="0"/>
              <a:t>January 1, 2018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678850A6-F8A6-4A0B-B3FD-B128F2AAAD0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14398" y="2651537"/>
            <a:ext cx="10363199" cy="415925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dirty="0"/>
              <a:t>Affiliation 1 &amp; Affiliation 2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4006234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58588" y="6356351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uk-UA"/>
              <a:t>16.05.2018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370730" y="6356352"/>
            <a:ext cx="5414681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Lattice-based QCD equation of state at finite baryon density</a:t>
            </a:r>
            <a:endParaRPr lang="uk-U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9EB41E-26C4-40E9-BDFE-31AA4607F9C9}"/>
              </a:ext>
            </a:extLst>
          </p:cNvPr>
          <p:cNvSpPr txBox="1"/>
          <p:nvPr userDrawn="1"/>
        </p:nvSpPr>
        <p:spPr>
          <a:xfrm>
            <a:off x="10399058" y="6374886"/>
            <a:ext cx="1410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F756D04E-A8B2-4ECC-B16F-BDE426F97B99}" type="slidenum">
              <a:rPr lang="uk-UA" sz="1800" smtClean="0">
                <a:solidFill>
                  <a:schemeClr val="bg1">
                    <a:lumMod val="50000"/>
                  </a:schemeClr>
                </a:solidFill>
              </a:rPr>
              <a:pPr algn="r"/>
              <a:t>‹#›</a:t>
            </a:fld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</a:rPr>
              <a:t>/15</a:t>
            </a:r>
            <a:endParaRPr lang="uk-UA" sz="1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19806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58588" y="6356351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uk-UA"/>
              <a:t>16.05.2018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370730" y="6356352"/>
            <a:ext cx="5414681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Lattice-based QCD equation of state at finite baryon density</a:t>
            </a:r>
            <a:endParaRPr lang="uk-U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E0C373-8171-4426-B0B4-D377060F6819}"/>
              </a:ext>
            </a:extLst>
          </p:cNvPr>
          <p:cNvSpPr txBox="1"/>
          <p:nvPr userDrawn="1"/>
        </p:nvSpPr>
        <p:spPr>
          <a:xfrm>
            <a:off x="10399058" y="6374886"/>
            <a:ext cx="1410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F756D04E-A8B2-4ECC-B16F-BDE426F97B99}" type="slidenum">
              <a:rPr lang="uk-UA" sz="1800" smtClean="0">
                <a:solidFill>
                  <a:schemeClr val="bg1">
                    <a:lumMod val="50000"/>
                  </a:schemeClr>
                </a:solidFill>
              </a:rPr>
              <a:pPr algn="r"/>
              <a:t>‹#›</a:t>
            </a:fld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</a:rPr>
              <a:t>/15</a:t>
            </a:r>
            <a:endParaRPr lang="uk-UA" sz="1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25742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70542" y="1"/>
            <a:ext cx="11450917" cy="1165085"/>
          </a:xfrm>
        </p:spPr>
        <p:txBody>
          <a:bodyPr>
            <a:normAutofit/>
          </a:bodyPr>
          <a:lstStyle>
            <a:lvl1pPr>
              <a:defRPr sz="3000" b="1"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0542" y="1165086"/>
            <a:ext cx="11450917" cy="5065379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58589" y="6356351"/>
            <a:ext cx="1733177" cy="365125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r>
              <a:rPr lang="uk-UA" dirty="0"/>
              <a:t>16.05.2018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11295" y="6356351"/>
            <a:ext cx="7769411" cy="365125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r>
              <a:rPr lang="en-US" dirty="0"/>
              <a:t>Lattice-based QCD equation of state at finite baryon density</a:t>
            </a:r>
            <a:endParaRPr lang="uk-UA" dirty="0"/>
          </a:p>
        </p:txBody>
      </p: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E330716B-4A30-42ED-9EE2-313B727AF872}"/>
              </a:ext>
            </a:extLst>
          </p:cNvPr>
          <p:cNvCxnSpPr>
            <a:cxnSpLocks/>
          </p:cNvCxnSpPr>
          <p:nvPr userDrawn="1"/>
        </p:nvCxnSpPr>
        <p:spPr>
          <a:xfrm>
            <a:off x="525930" y="941290"/>
            <a:ext cx="11295529" cy="0"/>
          </a:xfrm>
          <a:prstGeom prst="line">
            <a:avLst/>
          </a:prstGeom>
          <a:ln w="38100" cap="rnd">
            <a:solidFill>
              <a:schemeClr val="accent1">
                <a:lumMod val="75000"/>
              </a:schemeClr>
            </a:solidFill>
            <a:miter lim="800000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AE6D348-82C6-4292-BBB3-9B6596DDBA2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679331" y="6467291"/>
            <a:ext cx="1142128" cy="340472"/>
          </a:xfrm>
        </p:spPr>
        <p:txBody>
          <a:bodyPr/>
          <a:lstStyle>
            <a:lvl1pPr marL="0" indent="0" algn="r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1/16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903973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58588" y="6356351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uk-UA"/>
              <a:t>16.05.2018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370730" y="6356352"/>
            <a:ext cx="5414681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Lattice-based QCD equation of state at finite baryon density</a:t>
            </a:r>
            <a:endParaRPr lang="uk-U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8B6DC0-C439-4E9C-83A1-0864A66907B2}"/>
              </a:ext>
            </a:extLst>
          </p:cNvPr>
          <p:cNvSpPr txBox="1"/>
          <p:nvPr userDrawn="1"/>
        </p:nvSpPr>
        <p:spPr>
          <a:xfrm>
            <a:off x="10399058" y="6374886"/>
            <a:ext cx="1410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F756D04E-A8B2-4ECC-B16F-BDE426F97B99}" type="slidenum">
              <a:rPr lang="uk-UA" sz="1800" smtClean="0">
                <a:solidFill>
                  <a:schemeClr val="bg1">
                    <a:lumMod val="50000"/>
                  </a:schemeClr>
                </a:solidFill>
              </a:rPr>
              <a:pPr algn="r"/>
              <a:t>‹#›</a:t>
            </a:fld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</a:rPr>
              <a:t>/15</a:t>
            </a:r>
            <a:endParaRPr lang="uk-UA" sz="1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92678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58588" y="6356351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uk-UA"/>
              <a:t>16.05.2018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370730" y="6356352"/>
            <a:ext cx="5414681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Lattice-based QCD equation of state at finite baryon density</a:t>
            </a:r>
            <a:endParaRPr lang="uk-UA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CBFA41-6503-4670-A030-C4026C269157}"/>
              </a:ext>
            </a:extLst>
          </p:cNvPr>
          <p:cNvSpPr txBox="1"/>
          <p:nvPr userDrawn="1"/>
        </p:nvSpPr>
        <p:spPr>
          <a:xfrm>
            <a:off x="10399058" y="6374886"/>
            <a:ext cx="1410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F756D04E-A8B2-4ECC-B16F-BDE426F97B99}" type="slidenum">
              <a:rPr lang="uk-UA" sz="1800" smtClean="0">
                <a:solidFill>
                  <a:schemeClr val="bg1">
                    <a:lumMod val="50000"/>
                  </a:schemeClr>
                </a:solidFill>
              </a:rPr>
              <a:pPr algn="r"/>
              <a:t>‹#›</a:t>
            </a:fld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</a:rPr>
              <a:t>/15</a:t>
            </a:r>
            <a:endParaRPr lang="uk-UA" sz="1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51394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358588" y="6356351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uk-UA"/>
              <a:t>16.05.2018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370730" y="6356352"/>
            <a:ext cx="5414681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Lattice-based QCD equation of state at finite baryon density</a:t>
            </a:r>
            <a:endParaRPr lang="uk-UA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605502-1E5D-40B4-9172-D712644FEDD1}"/>
              </a:ext>
            </a:extLst>
          </p:cNvPr>
          <p:cNvSpPr txBox="1"/>
          <p:nvPr userDrawn="1"/>
        </p:nvSpPr>
        <p:spPr>
          <a:xfrm>
            <a:off x="10399058" y="6374886"/>
            <a:ext cx="1410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F756D04E-A8B2-4ECC-B16F-BDE426F97B99}" type="slidenum">
              <a:rPr lang="uk-UA" sz="1800" smtClean="0">
                <a:solidFill>
                  <a:schemeClr val="bg1">
                    <a:lumMod val="50000"/>
                  </a:schemeClr>
                </a:solidFill>
              </a:rPr>
              <a:pPr algn="r"/>
              <a:t>‹#›</a:t>
            </a:fld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</a:rPr>
              <a:t>/15</a:t>
            </a:r>
            <a:endParaRPr lang="uk-UA" sz="1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04154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58588" y="6356351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uk-UA"/>
              <a:t>16.05.2018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370730" y="6356352"/>
            <a:ext cx="5414681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Lattice-based QCD equation of state at finite baryon density</a:t>
            </a:r>
            <a:endParaRPr lang="uk-U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863152-FD27-4939-832D-B860C6DB12A5}"/>
              </a:ext>
            </a:extLst>
          </p:cNvPr>
          <p:cNvSpPr txBox="1"/>
          <p:nvPr userDrawn="1"/>
        </p:nvSpPr>
        <p:spPr>
          <a:xfrm>
            <a:off x="10399058" y="6374886"/>
            <a:ext cx="1410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F756D04E-A8B2-4ECC-B16F-BDE426F97B99}" type="slidenum">
              <a:rPr lang="uk-UA" sz="1800" smtClean="0">
                <a:solidFill>
                  <a:schemeClr val="bg1">
                    <a:lumMod val="50000"/>
                  </a:schemeClr>
                </a:solidFill>
              </a:rPr>
              <a:pPr algn="r"/>
              <a:t>‹#›</a:t>
            </a:fld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/16</a:t>
            </a:r>
            <a:endParaRPr lang="uk-UA" sz="1800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250276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358588" y="6356351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uk-UA"/>
              <a:t>16.05.2018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370730" y="6356352"/>
            <a:ext cx="5414681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Lattice-based QCD equation of state at finite baryon density</a:t>
            </a:r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0128538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58588" y="6356351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uk-UA"/>
              <a:t>16.05.2018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370730" y="6356352"/>
            <a:ext cx="5414681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Lattice-based QCD equation of state at finite baryon density</a:t>
            </a:r>
            <a:endParaRPr lang="uk-UA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C18BA5-E72A-4B8B-9830-A8FD3E323A65}"/>
              </a:ext>
            </a:extLst>
          </p:cNvPr>
          <p:cNvSpPr txBox="1"/>
          <p:nvPr userDrawn="1"/>
        </p:nvSpPr>
        <p:spPr>
          <a:xfrm>
            <a:off x="10399058" y="6374886"/>
            <a:ext cx="1410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F756D04E-A8B2-4ECC-B16F-BDE426F97B99}" type="slidenum">
              <a:rPr lang="uk-UA" sz="1800" smtClean="0">
                <a:solidFill>
                  <a:schemeClr val="bg1">
                    <a:lumMod val="50000"/>
                  </a:schemeClr>
                </a:solidFill>
              </a:rPr>
              <a:pPr algn="r"/>
              <a:t>‹#›</a:t>
            </a:fld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</a:rPr>
              <a:t>/15</a:t>
            </a:r>
            <a:endParaRPr lang="uk-UA" sz="1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61168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58588" y="6356351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uk-UA"/>
              <a:t>16.05.2018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370730" y="6356352"/>
            <a:ext cx="5414681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Lattice-based QCD equation of state at finite baryon density</a:t>
            </a:r>
            <a:endParaRPr lang="uk-UA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6E4F29-ED37-4848-985D-7E7F13267723}"/>
              </a:ext>
            </a:extLst>
          </p:cNvPr>
          <p:cNvSpPr txBox="1"/>
          <p:nvPr userDrawn="1"/>
        </p:nvSpPr>
        <p:spPr>
          <a:xfrm>
            <a:off x="10399058" y="6374886"/>
            <a:ext cx="1410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F756D04E-A8B2-4ECC-B16F-BDE426F97B99}" type="slidenum">
              <a:rPr lang="uk-UA" sz="1800" smtClean="0">
                <a:solidFill>
                  <a:schemeClr val="bg1">
                    <a:lumMod val="50000"/>
                  </a:schemeClr>
                </a:solidFill>
              </a:rPr>
              <a:pPr algn="r"/>
              <a:t>‹#›</a:t>
            </a:fld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</a:rPr>
              <a:t>/15</a:t>
            </a:r>
            <a:endParaRPr lang="uk-UA" sz="1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86744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8589" y="365127"/>
            <a:ext cx="1148677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8589" y="1825625"/>
            <a:ext cx="1148677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Text sample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58589" y="6356351"/>
            <a:ext cx="17690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uk-UA" dirty="0"/>
              <a:t>16.05.2018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45975" y="6356350"/>
            <a:ext cx="78530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Lattice-based QCD equation of state at finite baryon density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1568103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vvovchenko@uh.edu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github.com/vlvovch/PHYS6350-ComputationalPhysics" TargetMode="Externa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gi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7.png"/><Relationship Id="rId7" Type="http://schemas.openxmlformats.org/officeDocument/2006/relationships/image" Target="../media/image61.sv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svg"/><Relationship Id="rId10" Type="http://schemas.openxmlformats.org/officeDocument/2006/relationships/image" Target="../media/image64.png"/><Relationship Id="rId4" Type="http://schemas.openxmlformats.org/officeDocument/2006/relationships/image" Target="../media/image58.png"/><Relationship Id="rId9" Type="http://schemas.openxmlformats.org/officeDocument/2006/relationships/image" Target="../media/image6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gif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gif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81.png"/><Relationship Id="rId7" Type="http://schemas.openxmlformats.org/officeDocument/2006/relationships/image" Target="../media/image85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image" Target="../media/image83.svg"/><Relationship Id="rId10" Type="http://schemas.openxmlformats.org/officeDocument/2006/relationships/image" Target="../media/image88.svg"/><Relationship Id="rId4" Type="http://schemas.openxmlformats.org/officeDocument/2006/relationships/image" Target="../media/image82.png"/><Relationship Id="rId9" Type="http://schemas.openxmlformats.org/officeDocument/2006/relationships/image" Target="../media/image87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svg"/><Relationship Id="rId3" Type="http://schemas.openxmlformats.org/officeDocument/2006/relationships/image" Target="../media/image90.png"/><Relationship Id="rId7" Type="http://schemas.openxmlformats.org/officeDocument/2006/relationships/image" Target="../media/image94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7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sv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916B3BB-760D-4483-898C-0AAFC2D2C5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18129" y="861587"/>
            <a:ext cx="9155737" cy="1403733"/>
          </a:xfrm>
        </p:spPr>
        <p:txBody>
          <a:bodyPr>
            <a:normAutofit/>
          </a:bodyPr>
          <a:lstStyle/>
          <a:p>
            <a:r>
              <a:rPr lang="en-US" sz="3200" dirty="0"/>
              <a:t>Computational Physics (PHYS6350)</a:t>
            </a:r>
            <a:endParaRPr lang="uk-UA" sz="3200" dirty="0">
              <a:latin typeface="+mn-lt"/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CF5CCB10-5F85-4A67-A582-0AB3D4C70A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05244" y="5573114"/>
            <a:ext cx="7772399" cy="555922"/>
          </a:xfrm>
        </p:spPr>
        <p:txBody>
          <a:bodyPr>
            <a:normAutofit/>
          </a:bodyPr>
          <a:lstStyle/>
          <a:p>
            <a:r>
              <a:rPr lang="en-US" b="1" dirty="0">
                <a:latin typeface="LM Sans 10" panose="00000500000000000000" pitchFamily="50" charset="0"/>
              </a:rPr>
              <a:t>Instructor:</a:t>
            </a:r>
            <a:r>
              <a:rPr lang="en-US" dirty="0">
                <a:latin typeface="LM Sans 10" panose="00000500000000000000" pitchFamily="50" charset="0"/>
              </a:rPr>
              <a:t> Volodymyr Vovchenko (</a:t>
            </a:r>
            <a:r>
              <a:rPr lang="en-US" dirty="0">
                <a:latin typeface="LM Sans 10" panose="00000500000000000000" pitchFamily="50" charset="0"/>
                <a:hlinkClick r:id="rId3"/>
              </a:rPr>
              <a:t>vvovchenko@uh.edu</a:t>
            </a:r>
            <a:r>
              <a:rPr lang="en-US" dirty="0">
                <a:latin typeface="LM Sans 10" panose="00000500000000000000" pitchFamily="50" charset="0"/>
              </a:rPr>
              <a:t>)</a:t>
            </a:r>
            <a:endParaRPr lang="uk-UA" dirty="0">
              <a:latin typeface="+mj-lt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665EF24-B924-4E01-A6E6-6BC0EA434E2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81487" y="2444101"/>
            <a:ext cx="8419909" cy="415925"/>
          </a:xfrm>
        </p:spPr>
        <p:txBody>
          <a:bodyPr>
            <a:normAutofit/>
          </a:bodyPr>
          <a:lstStyle/>
          <a:p>
            <a:r>
              <a:rPr lang="en-US" sz="2200" dirty="0">
                <a:latin typeface="LM Sans 10" panose="00000500000000000000" pitchFamily="50" charset="0"/>
              </a:rPr>
              <a:t>Lecture 5: Non-linear equations and root-finding: Part 2</a:t>
            </a:r>
            <a:endParaRPr lang="uk-UA" sz="2200" dirty="0">
              <a:latin typeface="+mj-lt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D796605-FB44-46DD-8F22-288AE931FB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67448" y="4896146"/>
            <a:ext cx="4447989" cy="415925"/>
          </a:xfrm>
        </p:spPr>
        <p:txBody>
          <a:bodyPr>
            <a:normAutofit/>
          </a:bodyPr>
          <a:lstStyle/>
          <a:p>
            <a:r>
              <a:rPr lang="en-US" dirty="0">
                <a:latin typeface="LM Sans 10" panose="00000500000000000000" pitchFamily="50" charset="0"/>
              </a:rPr>
              <a:t>January 31, 2023</a:t>
            </a:r>
            <a:endParaRPr lang="uk-UA" dirty="0"/>
          </a:p>
        </p:txBody>
      </p:sp>
      <p:pic>
        <p:nvPicPr>
          <p:cNvPr id="11" name="Picture 4">
            <a:extLst>
              <a:ext uri="{FF2B5EF4-FFF2-40B4-BE49-F238E27FC236}">
                <a16:creationId xmlns:a16="http://schemas.microsoft.com/office/drawing/2014/main" id="{7D74D978-C625-42FF-9C54-2ECC393DA8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9212" y="656174"/>
            <a:ext cx="753572" cy="634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ADF7582-D44D-F927-860D-231B612B2A3A}"/>
              </a:ext>
            </a:extLst>
          </p:cNvPr>
          <p:cNvSpPr txBox="1"/>
          <p:nvPr/>
        </p:nvSpPr>
        <p:spPr>
          <a:xfrm>
            <a:off x="325785" y="6337559"/>
            <a:ext cx="107868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LM Sans 10" panose="00000500000000000000" pitchFamily="50" charset="0"/>
              </a:rPr>
              <a:t>Course materials:</a:t>
            </a:r>
            <a:r>
              <a:rPr lang="en-US" dirty="0">
                <a:latin typeface="LM Sans 10" panose="00000500000000000000" pitchFamily="50" charset="0"/>
              </a:rPr>
              <a:t> </a:t>
            </a:r>
            <a:r>
              <a:rPr lang="en-US" dirty="0">
                <a:hlinkClick r:id="rId5"/>
              </a:rPr>
              <a:t>https://github.com/vlvovch/PHYS6350-ComputationalPhysics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A16F921-059C-BA40-9924-4B565930C180}"/>
              </a:ext>
            </a:extLst>
          </p:cNvPr>
          <p:cNvSpPr txBox="1"/>
          <p:nvPr/>
        </p:nvSpPr>
        <p:spPr>
          <a:xfrm>
            <a:off x="2150363" y="3198671"/>
            <a:ext cx="7882155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+mj-lt"/>
                <a:ea typeface="DejaVu Sans"/>
              </a:rPr>
              <a:t>Roots of polynomials</a:t>
            </a:r>
            <a:endParaRPr lang="en-US" sz="2200" dirty="0">
              <a:effectLst/>
              <a:latin typeface="+mj-lt"/>
              <a:ea typeface="DejaVu Sans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+mj-lt"/>
              </a:rPr>
              <a:t>Systems of non-linear equations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+mj-lt"/>
              </a:rPr>
              <a:t>Function extrema</a:t>
            </a:r>
          </a:p>
        </p:txBody>
      </p:sp>
    </p:spTree>
    <p:extLst>
      <p:ext uri="{BB962C8B-B14F-4D97-AF65-F5344CB8AC3E}">
        <p14:creationId xmlns:p14="http://schemas.microsoft.com/office/powerpoint/2010/main" val="19422271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Roots of Lagrange polynomials</a:t>
            </a:r>
            <a:endParaRPr lang="uk-U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F7CEDE-7B21-7BBD-878D-4DD53818F0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B37F40-9F71-CC67-F12C-95E26145113D}"/>
              </a:ext>
            </a:extLst>
          </p:cNvPr>
          <p:cNvSpPr txBox="1"/>
          <p:nvPr/>
        </p:nvSpPr>
        <p:spPr>
          <a:xfrm>
            <a:off x="906961" y="1154318"/>
            <a:ext cx="977236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>
                <a:latin typeface="+mj-lt"/>
                <a:ea typeface="DejaVu Sans"/>
              </a:rPr>
              <a:t>Strategy 1 is fairly fail-safe but requires too much manual pre-processing</a:t>
            </a:r>
            <a:endParaRPr lang="en-US" sz="2200" dirty="0">
              <a:effectLst/>
              <a:latin typeface="+mj-lt"/>
              <a:ea typeface="DejaVu San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9AF184-C358-5EAA-96FD-B1816694F5E7}"/>
              </a:ext>
            </a:extLst>
          </p:cNvPr>
          <p:cNvSpPr txBox="1"/>
          <p:nvPr/>
        </p:nvSpPr>
        <p:spPr>
          <a:xfrm>
            <a:off x="906961" y="1689879"/>
            <a:ext cx="171795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b="1" dirty="0">
                <a:latin typeface="+mj-lt"/>
                <a:ea typeface="DejaVu Sans"/>
              </a:rPr>
              <a:t>Strategy 2:</a:t>
            </a:r>
            <a:endParaRPr lang="en-US" sz="2200" dirty="0">
              <a:effectLst/>
              <a:latin typeface="+mj-lt"/>
              <a:ea typeface="DejaVu San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43A41D-660F-A6A0-3F01-FB574C82AEB8}"/>
              </a:ext>
            </a:extLst>
          </p:cNvPr>
          <p:cNvSpPr txBox="1"/>
          <p:nvPr/>
        </p:nvSpPr>
        <p:spPr>
          <a:xfrm>
            <a:off x="1336047" y="2241144"/>
            <a:ext cx="7882155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+mj-lt"/>
                <a:ea typeface="DejaVu Sans"/>
              </a:rPr>
              <a:t>Use e.g. Newton’s method to find the first root x</a:t>
            </a:r>
            <a:r>
              <a:rPr lang="en-US" sz="2200" baseline="-25000" dirty="0">
                <a:latin typeface="+mj-lt"/>
                <a:ea typeface="DejaVu Sans"/>
              </a:rPr>
              <a:t>1</a:t>
            </a:r>
            <a:r>
              <a:rPr lang="en-US" sz="2200" dirty="0">
                <a:latin typeface="+mj-lt"/>
                <a:ea typeface="DejaVu Sans"/>
              </a:rPr>
              <a:t> </a:t>
            </a:r>
            <a:endParaRPr lang="en-US" sz="2200" dirty="0">
              <a:effectLst/>
              <a:latin typeface="+mj-lt"/>
              <a:ea typeface="DejaVu Sans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+mj-lt"/>
              </a:rPr>
              <a:t>Divide the polynomial by (x-</a:t>
            </a:r>
            <a:r>
              <a:rPr lang="en-US" sz="2200" dirty="0">
                <a:latin typeface="+mj-lt"/>
                <a:ea typeface="DejaVu Sans"/>
              </a:rPr>
              <a:t>x</a:t>
            </a:r>
            <a:r>
              <a:rPr lang="en-US" sz="2200" baseline="-25000" dirty="0">
                <a:latin typeface="+mj-lt"/>
                <a:ea typeface="DejaVu Sans"/>
              </a:rPr>
              <a:t>1</a:t>
            </a:r>
            <a:r>
              <a:rPr lang="en-US" sz="2200" dirty="0">
                <a:latin typeface="+mj-lt"/>
                <a:ea typeface="DejaVu Sans"/>
              </a:rPr>
              <a:t>)</a:t>
            </a:r>
            <a:endParaRPr lang="en-US" sz="2200" dirty="0"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+mj-lt"/>
              </a:rPr>
              <a:t>Apply </a:t>
            </a:r>
            <a:r>
              <a:rPr lang="en-US" sz="2200" dirty="0">
                <a:latin typeface="+mj-lt"/>
                <a:ea typeface="DejaVu Sans"/>
              </a:rPr>
              <a:t>Newton’s method to the new polynomial to find x</a:t>
            </a:r>
            <a:r>
              <a:rPr lang="en-US" sz="2200" baseline="-25000" dirty="0">
                <a:latin typeface="+mj-lt"/>
                <a:ea typeface="DejaVu Sans"/>
              </a:rPr>
              <a:t>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+mj-lt"/>
              </a:rPr>
              <a:t>Divide the polynomial by (x-</a:t>
            </a:r>
            <a:r>
              <a:rPr lang="en-US" sz="2200" dirty="0">
                <a:latin typeface="+mj-lt"/>
                <a:ea typeface="DejaVu Sans"/>
              </a:rPr>
              <a:t>x</a:t>
            </a:r>
            <a:r>
              <a:rPr lang="en-US" sz="2200" baseline="-25000" dirty="0">
                <a:latin typeface="+mj-lt"/>
                <a:ea typeface="DejaVu Sans"/>
              </a:rPr>
              <a:t>2</a:t>
            </a:r>
            <a:r>
              <a:rPr lang="en-US" sz="2200" dirty="0">
                <a:latin typeface="+mj-lt"/>
                <a:ea typeface="DejaVu Sans"/>
              </a:rPr>
              <a:t>) and repeat the above steps until all roots are found</a:t>
            </a:r>
            <a:r>
              <a:rPr lang="en-US" sz="2200" dirty="0">
                <a:latin typeface="+mj-lt"/>
              </a:rPr>
              <a:t>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3026C1-24CC-A824-0250-0B6087D95855}"/>
              </a:ext>
            </a:extLst>
          </p:cNvPr>
          <p:cNvSpPr txBox="1"/>
          <p:nvPr/>
        </p:nvSpPr>
        <p:spPr>
          <a:xfrm>
            <a:off x="906961" y="4466743"/>
            <a:ext cx="9961206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b="1" dirty="0">
                <a:latin typeface="+mj-lt"/>
                <a:ea typeface="DejaVu Sans"/>
              </a:rPr>
              <a:t>Optional optimization:</a:t>
            </a:r>
          </a:p>
          <a:p>
            <a:r>
              <a:rPr lang="en-US" sz="2200" dirty="0">
                <a:latin typeface="+mj-lt"/>
                <a:ea typeface="DejaVu Sans"/>
              </a:rPr>
              <a:t>Refine the roots by applying Newton’s method again to the original polynomial, using the tentative roots as initial guesses</a:t>
            </a:r>
          </a:p>
          <a:p>
            <a:r>
              <a:rPr lang="en-US" sz="2200" dirty="0">
                <a:latin typeface="+mj-lt"/>
                <a:ea typeface="DejaVu Sans"/>
              </a:rPr>
              <a:t>This helps to mitigate round-off error accumulation inherent in polynomial division</a:t>
            </a:r>
          </a:p>
        </p:txBody>
      </p:sp>
    </p:spTree>
    <p:extLst>
      <p:ext uri="{BB962C8B-B14F-4D97-AF65-F5344CB8AC3E}">
        <p14:creationId xmlns:p14="http://schemas.microsoft.com/office/powerpoint/2010/main" val="30058591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Roots of Lagrange polynomials</a:t>
            </a:r>
            <a:endParaRPr lang="uk-U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F7CEDE-7B21-7BBD-878D-4DD53818F0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B37F40-9F71-CC67-F12C-95E26145113D}"/>
              </a:ext>
            </a:extLst>
          </p:cNvPr>
          <p:cNvSpPr txBox="1"/>
          <p:nvPr/>
        </p:nvSpPr>
        <p:spPr>
          <a:xfrm>
            <a:off x="906961" y="1154318"/>
            <a:ext cx="977236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>
                <a:latin typeface="+mj-lt"/>
                <a:ea typeface="DejaVu Sans"/>
              </a:rPr>
              <a:t>Using strategy 2, initial guess x</a:t>
            </a:r>
            <a:r>
              <a:rPr lang="en-US" sz="2200" baseline="-25000" dirty="0">
                <a:latin typeface="+mj-lt"/>
                <a:ea typeface="DejaVu Sans"/>
              </a:rPr>
              <a:t>0 </a:t>
            </a:r>
            <a:r>
              <a:rPr lang="en-US" sz="2200" dirty="0">
                <a:latin typeface="+mj-lt"/>
                <a:ea typeface="DejaVu Sans"/>
              </a:rPr>
              <a:t>= -1</a:t>
            </a:r>
            <a:endParaRPr lang="en-US" sz="2200" dirty="0">
              <a:effectLst/>
              <a:latin typeface="+mj-lt"/>
              <a:ea typeface="DejaVu Sa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76F293-6D4A-1A0D-B83F-0683FA5733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969" y="1751633"/>
            <a:ext cx="5990160" cy="471565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CC23402-C5F8-5BB9-478E-89ECF9B387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9914"/>
          <a:stretch/>
        </p:blipFill>
        <p:spPr>
          <a:xfrm>
            <a:off x="7242929" y="5037709"/>
            <a:ext cx="4439035" cy="340472"/>
          </a:xfrm>
          <a:prstGeom prst="rect">
            <a:avLst/>
          </a:prstGeom>
        </p:spPr>
      </p:pic>
      <p:pic>
        <p:nvPicPr>
          <p:cNvPr id="25" name="Picture 24" descr="Chart, line chart&#10;&#10;Description automatically generated">
            <a:extLst>
              <a:ext uri="{FF2B5EF4-FFF2-40B4-BE49-F238E27FC236}">
                <a16:creationId xmlns:a16="http://schemas.microsoft.com/office/drawing/2014/main" id="{C35CFD0D-5232-06B6-F9AC-FA171EEDB1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6049" y="1174796"/>
            <a:ext cx="4554000" cy="341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6539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Roots of Lagrange polynomials</a:t>
            </a:r>
            <a:endParaRPr lang="uk-U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F7CEDE-7B21-7BBD-878D-4DD53818F0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B37F40-9F71-CC67-F12C-95E26145113D}"/>
              </a:ext>
            </a:extLst>
          </p:cNvPr>
          <p:cNvSpPr txBox="1"/>
          <p:nvPr/>
        </p:nvSpPr>
        <p:spPr>
          <a:xfrm>
            <a:off x="906961" y="1154318"/>
            <a:ext cx="977236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>
                <a:latin typeface="+mj-lt"/>
                <a:ea typeface="DejaVu Sans"/>
              </a:rPr>
              <a:t>Using strategy 2, initial guess x</a:t>
            </a:r>
            <a:r>
              <a:rPr lang="en-US" sz="2200" baseline="-25000" dirty="0">
                <a:latin typeface="+mj-lt"/>
                <a:ea typeface="DejaVu Sans"/>
              </a:rPr>
              <a:t>0 </a:t>
            </a:r>
            <a:r>
              <a:rPr lang="en-US" sz="2200" dirty="0">
                <a:latin typeface="+mj-lt"/>
                <a:ea typeface="DejaVu Sans"/>
              </a:rPr>
              <a:t>= -1</a:t>
            </a:r>
            <a:endParaRPr lang="en-US" sz="2200" dirty="0">
              <a:effectLst/>
              <a:latin typeface="+mj-lt"/>
              <a:ea typeface="DejaVu Sa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76F293-6D4A-1A0D-B83F-0683FA5733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969" y="1751633"/>
            <a:ext cx="5990160" cy="471565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CC23402-C5F8-5BB9-478E-89ECF9B387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5929"/>
          <a:stretch/>
        </p:blipFill>
        <p:spPr>
          <a:xfrm>
            <a:off x="7242929" y="5037709"/>
            <a:ext cx="4439035" cy="498733"/>
          </a:xfrm>
          <a:prstGeom prst="rect">
            <a:avLst/>
          </a:prstGeom>
        </p:spPr>
      </p:pic>
      <p:pic>
        <p:nvPicPr>
          <p:cNvPr id="22" name="Picture 21" descr="Chart, line chart&#10;&#10;Description automatically generated">
            <a:extLst>
              <a:ext uri="{FF2B5EF4-FFF2-40B4-BE49-F238E27FC236}">
                <a16:creationId xmlns:a16="http://schemas.microsoft.com/office/drawing/2014/main" id="{F20C0373-6E71-5672-5B90-43C13B7D85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4713" y="1174184"/>
            <a:ext cx="4554000" cy="341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2004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Roots of Lagrange polynomials</a:t>
            </a:r>
            <a:endParaRPr lang="uk-U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F7CEDE-7B21-7BBD-878D-4DD53818F0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B37F40-9F71-CC67-F12C-95E26145113D}"/>
              </a:ext>
            </a:extLst>
          </p:cNvPr>
          <p:cNvSpPr txBox="1"/>
          <p:nvPr/>
        </p:nvSpPr>
        <p:spPr>
          <a:xfrm>
            <a:off x="906961" y="1154318"/>
            <a:ext cx="977236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>
                <a:latin typeface="+mj-lt"/>
                <a:ea typeface="DejaVu Sans"/>
              </a:rPr>
              <a:t>Using strategy 2, initial guess x</a:t>
            </a:r>
            <a:r>
              <a:rPr lang="en-US" sz="2200" baseline="-25000" dirty="0">
                <a:latin typeface="+mj-lt"/>
                <a:ea typeface="DejaVu Sans"/>
              </a:rPr>
              <a:t>0 </a:t>
            </a:r>
            <a:r>
              <a:rPr lang="en-US" sz="2200" dirty="0">
                <a:latin typeface="+mj-lt"/>
                <a:ea typeface="DejaVu Sans"/>
              </a:rPr>
              <a:t>= -1</a:t>
            </a:r>
            <a:endParaRPr lang="en-US" sz="2200" dirty="0">
              <a:effectLst/>
              <a:latin typeface="+mj-lt"/>
              <a:ea typeface="DejaVu Sa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76F293-6D4A-1A0D-B83F-0683FA5733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969" y="1751633"/>
            <a:ext cx="5990160" cy="471565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CC23402-C5F8-5BB9-478E-89ECF9B387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1151"/>
          <a:stretch/>
        </p:blipFill>
        <p:spPr>
          <a:xfrm>
            <a:off x="7242929" y="5037709"/>
            <a:ext cx="4439035" cy="665973"/>
          </a:xfrm>
          <a:prstGeom prst="rect">
            <a:avLst/>
          </a:prstGeom>
        </p:spPr>
      </p:pic>
      <p:pic>
        <p:nvPicPr>
          <p:cNvPr id="19" name="Picture 18" descr="Chart, line chart&#10;&#10;Description automatically generated">
            <a:extLst>
              <a:ext uri="{FF2B5EF4-FFF2-40B4-BE49-F238E27FC236}">
                <a16:creationId xmlns:a16="http://schemas.microsoft.com/office/drawing/2014/main" id="{2DE3A834-0BED-D5E4-7CCE-16A75DCD18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2929" y="1179843"/>
            <a:ext cx="4554000" cy="341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8156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Roots of Lagrange polynomials</a:t>
            </a:r>
            <a:endParaRPr lang="uk-U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F7CEDE-7B21-7BBD-878D-4DD53818F0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B37F40-9F71-CC67-F12C-95E26145113D}"/>
              </a:ext>
            </a:extLst>
          </p:cNvPr>
          <p:cNvSpPr txBox="1"/>
          <p:nvPr/>
        </p:nvSpPr>
        <p:spPr>
          <a:xfrm>
            <a:off x="906961" y="1154318"/>
            <a:ext cx="977236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>
                <a:latin typeface="+mj-lt"/>
                <a:ea typeface="DejaVu Sans"/>
              </a:rPr>
              <a:t>Using strategy 2, initial guess x</a:t>
            </a:r>
            <a:r>
              <a:rPr lang="en-US" sz="2200" baseline="-25000" dirty="0">
                <a:latin typeface="+mj-lt"/>
                <a:ea typeface="DejaVu Sans"/>
              </a:rPr>
              <a:t>0 </a:t>
            </a:r>
            <a:r>
              <a:rPr lang="en-US" sz="2200" dirty="0">
                <a:latin typeface="+mj-lt"/>
                <a:ea typeface="DejaVu Sans"/>
              </a:rPr>
              <a:t>= -1</a:t>
            </a:r>
            <a:endParaRPr lang="en-US" sz="2200" dirty="0">
              <a:effectLst/>
              <a:latin typeface="+mj-lt"/>
              <a:ea typeface="DejaVu Sa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76F293-6D4A-1A0D-B83F-0683FA5733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969" y="1751633"/>
            <a:ext cx="5990160" cy="471565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CC23402-C5F8-5BB9-478E-89ECF9B387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9397"/>
          <a:stretch/>
        </p:blipFill>
        <p:spPr>
          <a:xfrm>
            <a:off x="7242929" y="5037709"/>
            <a:ext cx="4439035" cy="798984"/>
          </a:xfrm>
          <a:prstGeom prst="rect">
            <a:avLst/>
          </a:prstGeom>
        </p:spPr>
      </p:pic>
      <p:pic>
        <p:nvPicPr>
          <p:cNvPr id="16" name="Picture 15" descr="Chart, line chart&#10;&#10;Description automatically generated">
            <a:extLst>
              <a:ext uri="{FF2B5EF4-FFF2-40B4-BE49-F238E27FC236}">
                <a16:creationId xmlns:a16="http://schemas.microsoft.com/office/drawing/2014/main" id="{69F805E9-36A6-1D10-5859-3092FFFF79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1254" y="1174184"/>
            <a:ext cx="4554000" cy="341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5893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Roots of Lagrange polynomials</a:t>
            </a:r>
            <a:endParaRPr lang="uk-U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F7CEDE-7B21-7BBD-878D-4DD53818F0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B37F40-9F71-CC67-F12C-95E26145113D}"/>
              </a:ext>
            </a:extLst>
          </p:cNvPr>
          <p:cNvSpPr txBox="1"/>
          <p:nvPr/>
        </p:nvSpPr>
        <p:spPr>
          <a:xfrm>
            <a:off x="906961" y="1154318"/>
            <a:ext cx="977236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>
                <a:latin typeface="+mj-lt"/>
                <a:ea typeface="DejaVu Sans"/>
              </a:rPr>
              <a:t>Using strategy 2, initial guess x</a:t>
            </a:r>
            <a:r>
              <a:rPr lang="en-US" sz="2200" baseline="-25000" dirty="0">
                <a:latin typeface="+mj-lt"/>
                <a:ea typeface="DejaVu Sans"/>
              </a:rPr>
              <a:t>0 </a:t>
            </a:r>
            <a:r>
              <a:rPr lang="en-US" sz="2200" dirty="0">
                <a:latin typeface="+mj-lt"/>
                <a:ea typeface="DejaVu Sans"/>
              </a:rPr>
              <a:t>= -1</a:t>
            </a:r>
            <a:endParaRPr lang="en-US" sz="2200" dirty="0">
              <a:effectLst/>
              <a:latin typeface="+mj-lt"/>
              <a:ea typeface="DejaVu Sa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76F293-6D4A-1A0D-B83F-0683FA5733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969" y="1751633"/>
            <a:ext cx="5990160" cy="471565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CC23402-C5F8-5BB9-478E-89ECF9B387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3318"/>
          <a:stretch/>
        </p:blipFill>
        <p:spPr>
          <a:xfrm>
            <a:off x="7242929" y="5037709"/>
            <a:ext cx="4439035" cy="980954"/>
          </a:xfrm>
          <a:prstGeom prst="rect">
            <a:avLst/>
          </a:prstGeom>
        </p:spPr>
      </p:pic>
      <p:pic>
        <p:nvPicPr>
          <p:cNvPr id="13" name="Picture 12" descr="Chart, line chart&#10;&#10;Description automatically generated">
            <a:extLst>
              <a:ext uri="{FF2B5EF4-FFF2-40B4-BE49-F238E27FC236}">
                <a16:creationId xmlns:a16="http://schemas.microsoft.com/office/drawing/2014/main" id="{1274245E-41AA-14B9-2F43-47AC39C1F1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7146" y="1173561"/>
            <a:ext cx="4554000" cy="341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9556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Roots of Lagrange polynomials</a:t>
            </a:r>
            <a:endParaRPr lang="uk-U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F7CEDE-7B21-7BBD-878D-4DD53818F0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B37F40-9F71-CC67-F12C-95E26145113D}"/>
              </a:ext>
            </a:extLst>
          </p:cNvPr>
          <p:cNvSpPr txBox="1"/>
          <p:nvPr/>
        </p:nvSpPr>
        <p:spPr>
          <a:xfrm>
            <a:off x="906961" y="1154318"/>
            <a:ext cx="977236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>
                <a:latin typeface="+mj-lt"/>
                <a:ea typeface="DejaVu Sans"/>
              </a:rPr>
              <a:t>Using strategy 2, initial guess x</a:t>
            </a:r>
            <a:r>
              <a:rPr lang="en-US" sz="2200" baseline="-25000" dirty="0">
                <a:latin typeface="+mj-lt"/>
                <a:ea typeface="DejaVu Sans"/>
              </a:rPr>
              <a:t>0 </a:t>
            </a:r>
            <a:r>
              <a:rPr lang="en-US" sz="2200" dirty="0">
                <a:latin typeface="+mj-lt"/>
                <a:ea typeface="DejaVu Sans"/>
              </a:rPr>
              <a:t>= -1</a:t>
            </a:r>
            <a:endParaRPr lang="en-US" sz="2200" dirty="0">
              <a:effectLst/>
              <a:latin typeface="+mj-lt"/>
              <a:ea typeface="DejaVu Sa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76F293-6D4A-1A0D-B83F-0683FA5733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969" y="1751633"/>
            <a:ext cx="5990160" cy="471565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CC23402-C5F8-5BB9-478E-89ECF9B387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2929" y="5037709"/>
            <a:ext cx="4439035" cy="1131668"/>
          </a:xfrm>
          <a:prstGeom prst="rect">
            <a:avLst/>
          </a:prstGeom>
        </p:spPr>
      </p:pic>
      <p:pic>
        <p:nvPicPr>
          <p:cNvPr id="10" name="Picture 9" descr="Chart, line chart&#10;&#10;Description automatically generated">
            <a:extLst>
              <a:ext uri="{FF2B5EF4-FFF2-40B4-BE49-F238E27FC236}">
                <a16:creationId xmlns:a16="http://schemas.microsoft.com/office/drawing/2014/main" id="{5FB6A60D-7BD3-9399-22B9-C67A5D924A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2929" y="1165086"/>
            <a:ext cx="4554000" cy="341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8988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Roots of Lagrange polynomials</a:t>
            </a:r>
            <a:endParaRPr lang="uk-U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F7CEDE-7B21-7BBD-878D-4DD53818F0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B37F40-9F71-CC67-F12C-95E26145113D}"/>
              </a:ext>
            </a:extLst>
          </p:cNvPr>
          <p:cNvSpPr txBox="1"/>
          <p:nvPr/>
        </p:nvSpPr>
        <p:spPr>
          <a:xfrm>
            <a:off x="906961" y="1154318"/>
            <a:ext cx="977236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>
                <a:latin typeface="+mj-lt"/>
                <a:ea typeface="DejaVu Sans"/>
              </a:rPr>
              <a:t>Using strategy 2, initial guess x</a:t>
            </a:r>
            <a:r>
              <a:rPr lang="en-US" sz="2200" baseline="-25000" dirty="0">
                <a:latin typeface="+mj-lt"/>
                <a:ea typeface="DejaVu Sans"/>
              </a:rPr>
              <a:t>0 </a:t>
            </a:r>
            <a:r>
              <a:rPr lang="en-US" sz="2200" dirty="0">
                <a:latin typeface="+mj-lt"/>
                <a:ea typeface="DejaVu Sans"/>
              </a:rPr>
              <a:t>= -1</a:t>
            </a:r>
            <a:endParaRPr lang="en-US" sz="2200" dirty="0">
              <a:effectLst/>
              <a:latin typeface="+mj-lt"/>
              <a:ea typeface="DejaVu Sa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76F293-6D4A-1A0D-B83F-0683FA5733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969" y="1751633"/>
            <a:ext cx="5990160" cy="471565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1C703C6-C261-E65D-C22A-7B4E14520E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4969" y="1301523"/>
            <a:ext cx="4554376" cy="33296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CC23402-C5F8-5BB9-478E-89ECF9B387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2929" y="5037709"/>
            <a:ext cx="4439035" cy="1131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2125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Roots of Lagrange polynomials</a:t>
            </a:r>
            <a:endParaRPr lang="uk-U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F7CEDE-7B21-7BBD-878D-4DD53818F0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EB37F40-9F71-CC67-F12C-95E26145113D}"/>
                  </a:ext>
                </a:extLst>
              </p:cNvPr>
              <p:cNvSpPr txBox="1"/>
              <p:nvPr/>
            </p:nvSpPr>
            <p:spPr>
              <a:xfrm>
                <a:off x="906961" y="1154318"/>
                <a:ext cx="9772369" cy="4308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200" dirty="0">
                    <a:latin typeface="+mj-lt"/>
                    <a:ea typeface="DejaVu Sans"/>
                  </a:rPr>
                  <a:t>Same procedure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9</m:t>
                        </m:r>
                      </m:sub>
                    </m:sSub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200" dirty="0">
                  <a:effectLst/>
                  <a:latin typeface="+mj-lt"/>
                  <a:ea typeface="DejaVu Sans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EB37F40-9F71-CC67-F12C-95E2614511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961" y="1154318"/>
                <a:ext cx="9772369" cy="430887"/>
              </a:xfrm>
              <a:prstGeom prst="rect">
                <a:avLst/>
              </a:prstGeom>
              <a:blipFill>
                <a:blip r:embed="rId2"/>
                <a:stretch>
                  <a:fillRect l="-811" t="-9859" b="-267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907ECD0-3350-48DA-AADE-8B9E1F48F8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1007" y="1983911"/>
            <a:ext cx="5799323" cy="408467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E60864E-65F0-7B13-91A2-7F692B5A88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6961" y="2852056"/>
            <a:ext cx="4496190" cy="1627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9545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ED769315-FB38-4E43-931B-7B25AE190E83}"/>
              </a:ext>
            </a:extLst>
          </p:cNvPr>
          <p:cNvSpPr txBox="1"/>
          <p:nvPr/>
        </p:nvSpPr>
        <p:spPr>
          <a:xfrm>
            <a:off x="2126053" y="892184"/>
            <a:ext cx="79398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4000" dirty="0">
                <a:latin typeface="+mj-lt"/>
              </a:rPr>
              <a:t>Systems of non-linear equations</a:t>
            </a:r>
            <a:endParaRPr lang="uk-UA" sz="400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8FD220B-7AB3-2D53-139F-26B7BE119DCA}"/>
              </a:ext>
            </a:extLst>
          </p:cNvPr>
          <p:cNvSpPr txBox="1"/>
          <p:nvPr/>
        </p:nvSpPr>
        <p:spPr>
          <a:xfrm>
            <a:off x="784025" y="5854751"/>
            <a:ext cx="161271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i="1" dirty="0"/>
              <a:t>References: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98060A-2A6C-421B-50F0-CF6ED6E5A8B0}"/>
              </a:ext>
            </a:extLst>
          </p:cNvPr>
          <p:cNvSpPr txBox="1"/>
          <p:nvPr/>
        </p:nvSpPr>
        <p:spPr>
          <a:xfrm>
            <a:off x="2396735" y="5870139"/>
            <a:ext cx="813933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+mj-lt"/>
              </a:rPr>
              <a:t>Chapter 9.6 of </a:t>
            </a:r>
            <a:r>
              <a:rPr lang="en-US" sz="2000" i="1" dirty="0">
                <a:latin typeface="+mj-lt"/>
              </a:rPr>
              <a:t>Numerical Recipes Third Edition </a:t>
            </a:r>
            <a:r>
              <a:rPr lang="en-US" sz="2000" dirty="0">
                <a:latin typeface="+mj-lt"/>
              </a:rPr>
              <a:t>by W.H. Press et al.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41F0D5-04BB-9868-F389-D474DE74B0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2192" y="1971797"/>
            <a:ext cx="2187615" cy="1400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2195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ED769315-FB38-4E43-931B-7B25AE190E83}"/>
              </a:ext>
            </a:extLst>
          </p:cNvPr>
          <p:cNvSpPr txBox="1"/>
          <p:nvPr/>
        </p:nvSpPr>
        <p:spPr>
          <a:xfrm>
            <a:off x="2126053" y="892184"/>
            <a:ext cx="79398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4000" dirty="0">
                <a:latin typeface="+mj-lt"/>
              </a:rPr>
              <a:t>Roots of polynomials</a:t>
            </a:r>
            <a:endParaRPr lang="uk-UA" sz="400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8FD220B-7AB3-2D53-139F-26B7BE119DCA}"/>
              </a:ext>
            </a:extLst>
          </p:cNvPr>
          <p:cNvSpPr txBox="1"/>
          <p:nvPr/>
        </p:nvSpPr>
        <p:spPr>
          <a:xfrm>
            <a:off x="784025" y="5854751"/>
            <a:ext cx="161271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i="1" dirty="0"/>
              <a:t>References: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98060A-2A6C-421B-50F0-CF6ED6E5A8B0}"/>
              </a:ext>
            </a:extLst>
          </p:cNvPr>
          <p:cNvSpPr txBox="1"/>
          <p:nvPr/>
        </p:nvSpPr>
        <p:spPr>
          <a:xfrm>
            <a:off x="2396735" y="5870139"/>
            <a:ext cx="813933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+mj-lt"/>
              </a:rPr>
              <a:t>Chapters 5.1, 9.5 of </a:t>
            </a:r>
            <a:r>
              <a:rPr lang="en-US" sz="2000" i="1" dirty="0">
                <a:latin typeface="+mj-lt"/>
              </a:rPr>
              <a:t>Numerical Recipes Third Edition </a:t>
            </a:r>
            <a:r>
              <a:rPr lang="en-US" sz="2000" dirty="0">
                <a:latin typeface="+mj-lt"/>
              </a:rPr>
              <a:t>by W.H. Press et al.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C6C805D-4B0C-F4C3-9362-BCBEA444A2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8271" y="1939313"/>
            <a:ext cx="4435451" cy="3254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050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Systems of non-linear equations</a:t>
            </a:r>
            <a:endParaRPr lang="uk-U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F7CEDE-7B21-7BBD-878D-4DD53818F0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DC2512-C397-B11C-7C44-EDEA4A4446EA}"/>
              </a:ext>
            </a:extLst>
          </p:cNvPr>
          <p:cNvSpPr txBox="1"/>
          <p:nvPr/>
        </p:nvSpPr>
        <p:spPr>
          <a:xfrm>
            <a:off x="823412" y="1224226"/>
            <a:ext cx="802033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kern="15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Sometimes we need to solve a system of non-linear equations, e.g.</a:t>
            </a:r>
            <a:endParaRPr lang="en-US" sz="2200" i="1" kern="150" dirty="0">
              <a:effectLst/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1B80BDA-612E-79E3-01FA-E33D8D9004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6196" y="1722265"/>
            <a:ext cx="1839608" cy="112255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87B9B6B-67CF-1CA5-3EC4-692E7BE728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412" y="2998113"/>
            <a:ext cx="9002976" cy="36215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12F34B8-0D36-FCB5-CC79-92A1112321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6699" y="3513557"/>
            <a:ext cx="1058601" cy="3621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A41F7F0-B6BE-B489-30D1-B2073D67A6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0923" y="4500091"/>
            <a:ext cx="2226240" cy="58957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2C340F9-98C5-46A9-CEE1-C4D61A8D623A}"/>
              </a:ext>
            </a:extLst>
          </p:cNvPr>
          <p:cNvSpPr txBox="1"/>
          <p:nvPr/>
        </p:nvSpPr>
        <p:spPr>
          <a:xfrm>
            <a:off x="823412" y="3875709"/>
            <a:ext cx="202442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kern="15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For example:</a:t>
            </a:r>
            <a:endParaRPr lang="en-US" sz="2200" i="1" kern="150" dirty="0">
              <a:effectLst/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6F5056-A49F-453D-8C8C-867567A149C5}"/>
              </a:ext>
            </a:extLst>
          </p:cNvPr>
          <p:cNvSpPr txBox="1"/>
          <p:nvPr/>
        </p:nvSpPr>
        <p:spPr>
          <a:xfrm>
            <a:off x="823412" y="5178743"/>
            <a:ext cx="202442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kern="15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i.e.</a:t>
            </a:r>
            <a:endParaRPr lang="en-US" sz="2200" i="1" kern="150" dirty="0">
              <a:effectLst/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82614113-2866-C7FC-A56C-517978333F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2489" y="4091152"/>
            <a:ext cx="3332329" cy="2542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F102D8-0A37-20D0-CA81-2FDA5F870AC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4511" y="5732819"/>
            <a:ext cx="2912815" cy="90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2503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Newton-Raphson method in multiple dimensions</a:t>
            </a:r>
            <a:endParaRPr lang="uk-U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F7CEDE-7B21-7BBD-878D-4DD53818F0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5E38942-407E-D00E-5C88-2FDD1ECE92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909" y="1136081"/>
            <a:ext cx="8245339" cy="478937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2E86948-493A-3A14-AED0-593D689996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8753" y="6030446"/>
            <a:ext cx="1952672" cy="60708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F66EBD4-815D-4040-E2C8-070B29AC378F}"/>
              </a:ext>
            </a:extLst>
          </p:cNvPr>
          <p:cNvSpPr txBox="1"/>
          <p:nvPr/>
        </p:nvSpPr>
        <p:spPr>
          <a:xfrm>
            <a:off x="552909" y="6164709"/>
            <a:ext cx="33958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Reduces to Newton’s method in 1D</a:t>
            </a:r>
          </a:p>
        </p:txBody>
      </p:sp>
    </p:spTree>
    <p:extLst>
      <p:ext uri="{BB962C8B-B14F-4D97-AF65-F5344CB8AC3E}">
        <p14:creationId xmlns:p14="http://schemas.microsoft.com/office/powerpoint/2010/main" val="35861312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Newton-Raphson method in multiple dimensions</a:t>
            </a:r>
            <a:endParaRPr lang="uk-U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F7CEDE-7B21-7BBD-878D-4DD53818F0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ADF818B-6929-8EA8-EA39-32C3ABC18B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967" y="1321152"/>
            <a:ext cx="4842727" cy="5054200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AC62BDEF-8987-B391-D8A6-EFD93E3367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3471" y="1197449"/>
            <a:ext cx="5467350" cy="417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BB8DA8E-F1D0-ADA2-855E-F78A78AB96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2799" y="5544840"/>
            <a:ext cx="3526606" cy="806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0438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Newton-Raphson method in multiple dimensions</a:t>
            </a:r>
            <a:endParaRPr lang="uk-U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F7CEDE-7B21-7BBD-878D-4DD53818F0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5B025F-AA43-5EA8-92E0-B9B46AB3513D}"/>
              </a:ext>
            </a:extLst>
          </p:cNvPr>
          <p:cNvSpPr txBox="1"/>
          <p:nvPr/>
        </p:nvSpPr>
        <p:spPr>
          <a:xfrm>
            <a:off x="823412" y="1224226"/>
            <a:ext cx="802033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kern="15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Introduce an objective function</a:t>
            </a:r>
            <a:endParaRPr lang="en-US" sz="2200" i="1" kern="150" dirty="0">
              <a:effectLst/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025C60D-7117-8F41-7C6D-99377A17AC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3580" y="1714253"/>
            <a:ext cx="1642965" cy="62861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E02724E-97FA-BD09-DBE9-91E8D5B2DDA5}"/>
              </a:ext>
            </a:extLst>
          </p:cNvPr>
          <p:cNvSpPr txBox="1"/>
          <p:nvPr/>
        </p:nvSpPr>
        <p:spPr>
          <a:xfrm>
            <a:off x="823412" y="2461146"/>
            <a:ext cx="802033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kern="15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Its value is equal to zero (minimized) at the root</a:t>
            </a:r>
            <a:endParaRPr lang="en-US" sz="2200" i="1" kern="150" dirty="0">
              <a:effectLst/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1C97A82-B5A8-FEC0-38E5-9C238074AF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8922" y="2981559"/>
            <a:ext cx="4294155" cy="3578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7135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Newton-Raphson method in multiple dimensions</a:t>
            </a:r>
            <a:endParaRPr lang="uk-U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F7CEDE-7B21-7BBD-878D-4DD53818F0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Picture 9" descr="Chart, histogram&#10;&#10;Description automatically generated">
            <a:extLst>
              <a:ext uri="{FF2B5EF4-FFF2-40B4-BE49-F238E27FC236}">
                <a16:creationId xmlns:a16="http://schemas.microsoft.com/office/drawing/2014/main" id="{93F574B3-96F0-B828-544E-998B6CE141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8567" y="1165086"/>
            <a:ext cx="6914865" cy="5186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2561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Broyden</a:t>
            </a:r>
            <a:r>
              <a:rPr lang="en-US" dirty="0"/>
              <a:t> method</a:t>
            </a:r>
            <a:endParaRPr lang="uk-U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F7CEDE-7B21-7BBD-878D-4DD53818F0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B4EE17-63D5-DEB3-C50B-56EFB343DDD5}"/>
              </a:ext>
            </a:extLst>
          </p:cNvPr>
          <p:cNvSpPr txBox="1"/>
          <p:nvPr/>
        </p:nvSpPr>
        <p:spPr>
          <a:xfrm>
            <a:off x="823411" y="1236281"/>
            <a:ext cx="944425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kern="15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Broyden</a:t>
            </a:r>
            <a:r>
              <a:rPr lang="en-US" sz="2200" kern="15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method is a multi-dimensional generalization of the secant method</a:t>
            </a:r>
            <a:endParaRPr lang="en-US" sz="2200" i="1" kern="150" dirty="0">
              <a:effectLst/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0A0377-C552-60FC-8D09-D004E00D9822}"/>
              </a:ext>
            </a:extLst>
          </p:cNvPr>
          <p:cNvSpPr txBox="1"/>
          <p:nvPr/>
        </p:nvSpPr>
        <p:spPr>
          <a:xfrm>
            <a:off x="823412" y="2011474"/>
            <a:ext cx="210630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kern="15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Secant method:</a:t>
            </a:r>
            <a:endParaRPr lang="en-US" sz="2200" i="1" kern="150" dirty="0">
              <a:effectLst/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6A5117-5C11-3AAE-CAB8-ACFB2A5566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5089" y="1870153"/>
            <a:ext cx="2179592" cy="72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4634A1A-576E-216F-13CD-60754AD56E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9584" y="1870153"/>
            <a:ext cx="2765452" cy="720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1F3864A-06AF-0ED4-F002-E71DDA5D9324}"/>
              </a:ext>
            </a:extLst>
          </p:cNvPr>
          <p:cNvSpPr txBox="1"/>
          <p:nvPr/>
        </p:nvSpPr>
        <p:spPr>
          <a:xfrm>
            <a:off x="5868442" y="2011474"/>
            <a:ext cx="82114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kern="15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with</a:t>
            </a:r>
            <a:endParaRPr lang="en-US" sz="2200" i="1" kern="150" dirty="0">
              <a:effectLst/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02F84E9-3849-746C-6B4F-F3EE4C2E865A}"/>
              </a:ext>
            </a:extLst>
          </p:cNvPr>
          <p:cNvSpPr txBox="1"/>
          <p:nvPr/>
        </p:nvSpPr>
        <p:spPr>
          <a:xfrm>
            <a:off x="823411" y="2877027"/>
            <a:ext cx="231557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kern="15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Broyden</a:t>
            </a:r>
            <a:r>
              <a:rPr lang="en-US" sz="2200" kern="15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method:</a:t>
            </a:r>
            <a:endParaRPr lang="en-US" sz="2200" i="1" kern="150" dirty="0">
              <a:effectLst/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065F6D43-6AED-919E-ECC7-A4C08846F3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07138" y="2982619"/>
            <a:ext cx="2438400" cy="254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C6E95E1-5A2E-D5F0-D5B2-D4C3253FC968}"/>
              </a:ext>
            </a:extLst>
          </p:cNvPr>
          <p:cNvSpPr txBox="1"/>
          <p:nvPr/>
        </p:nvSpPr>
        <p:spPr>
          <a:xfrm>
            <a:off x="5868441" y="2869956"/>
            <a:ext cx="82114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kern="15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with</a:t>
            </a:r>
            <a:endParaRPr lang="en-US" sz="2200" i="1" kern="150" dirty="0">
              <a:effectLst/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F7B35222-07DF-BDDA-239D-636009CDD22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023101" y="3778536"/>
            <a:ext cx="3247855" cy="22060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1B8C4F0-DA11-3109-DA28-CA3353A4E3A7}"/>
              </a:ext>
            </a:extLst>
          </p:cNvPr>
          <p:cNvSpPr txBox="1"/>
          <p:nvPr/>
        </p:nvSpPr>
        <p:spPr>
          <a:xfrm>
            <a:off x="823411" y="3645149"/>
            <a:ext cx="1045873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kern="15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The solution to                                       is not unique</a:t>
            </a:r>
            <a:endParaRPr lang="en-US" sz="2200" i="1" kern="150" dirty="0">
              <a:effectLst/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A20A0DF-5F70-2831-641C-513294D9E5A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55254" y="4534610"/>
            <a:ext cx="3077586" cy="64597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5230E19-7C48-0FA6-B0E9-F39E9143683D}"/>
              </a:ext>
            </a:extLst>
          </p:cNvPr>
          <p:cNvSpPr txBox="1"/>
          <p:nvPr/>
        </p:nvSpPr>
        <p:spPr>
          <a:xfrm>
            <a:off x="823411" y="4642152"/>
            <a:ext cx="126924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kern="15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Broyden</a:t>
            </a:r>
            <a:r>
              <a:rPr lang="en-US" sz="2200" kern="15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sz="2200" i="1" kern="150" dirty="0">
              <a:effectLst/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97CF813-8935-4D37-B3A2-D6160ABAAAD2}"/>
              </a:ext>
            </a:extLst>
          </p:cNvPr>
          <p:cNvSpPr txBox="1"/>
          <p:nvPr/>
        </p:nvSpPr>
        <p:spPr>
          <a:xfrm>
            <a:off x="5868441" y="4668285"/>
            <a:ext cx="82114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kern="15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with</a:t>
            </a:r>
            <a:endParaRPr lang="en-US" sz="2200" i="1" kern="150" dirty="0">
              <a:effectLst/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7B3C027F-CB75-488A-AE97-1CB4B5944D3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41446" y="4449436"/>
            <a:ext cx="1692954" cy="89993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8EAB681-490F-113D-FDFE-93E3CEF35210}"/>
                  </a:ext>
                </a:extLst>
              </p:cNvPr>
              <p:cNvSpPr txBox="1"/>
              <p:nvPr/>
            </p:nvSpPr>
            <p:spPr>
              <a:xfrm>
                <a:off x="823411" y="5592505"/>
                <a:ext cx="9444254" cy="4308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200" kern="150" dirty="0">
                    <a:effectLst/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kern="150" smtClean="0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200" b="0" i="1" kern="150" smtClean="0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𝐽</m:t>
                        </m:r>
                      </m:e>
                      <m:sub>
                        <m:r>
                          <a:rPr lang="en-US" sz="2200" b="0" i="1" kern="150" smtClean="0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200" i="1" kern="150" dirty="0">
                    <a:effectLst/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200" kern="150" dirty="0">
                    <a:effectLst/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one can take the identity matrix or full Jacobian calculated once</a:t>
                </a:r>
                <a:endParaRPr lang="en-US" sz="2200" i="1" kern="150" dirty="0">
                  <a:effectLst/>
                  <a:latin typeface="+mj-lt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8EAB681-490F-113D-FDFE-93E3CEF352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411" y="5592505"/>
                <a:ext cx="9444254" cy="430887"/>
              </a:xfrm>
              <a:prstGeom prst="rect">
                <a:avLst/>
              </a:prstGeom>
              <a:blipFill>
                <a:blip r:embed="rId10"/>
                <a:stretch>
                  <a:fillRect l="-839" t="-9859" b="-267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030769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Broyden</a:t>
            </a:r>
            <a:r>
              <a:rPr lang="en-US" dirty="0"/>
              <a:t> method (direct)</a:t>
            </a:r>
            <a:endParaRPr lang="uk-U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F7CEDE-7B21-7BBD-878D-4DD53818F0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C62BDEF-8987-B391-D8A6-EFD93E3367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3471" y="1197449"/>
            <a:ext cx="5467350" cy="417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A65C52A-E446-7A16-124E-ABF23BBDAB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5548220"/>
            <a:ext cx="3151345" cy="74024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C151F07-D405-3143-9686-86D9F478A3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094" y="1360621"/>
            <a:ext cx="4397605" cy="4865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0931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Broyden</a:t>
            </a:r>
            <a:r>
              <a:rPr lang="en-US" dirty="0"/>
              <a:t> method: avoid matrix inversion</a:t>
            </a:r>
            <a:endParaRPr lang="uk-U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F7CEDE-7B21-7BBD-878D-4DD53818F0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A20A0DF-5F70-2831-641C-513294D9E5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6745" y="1335434"/>
            <a:ext cx="3077586" cy="64597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5230E19-7C48-0FA6-B0E9-F39E9143683D}"/>
              </a:ext>
            </a:extLst>
          </p:cNvPr>
          <p:cNvSpPr txBox="1"/>
          <p:nvPr/>
        </p:nvSpPr>
        <p:spPr>
          <a:xfrm>
            <a:off x="823411" y="2197670"/>
            <a:ext cx="352112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kern="15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Sherman-Morrison formula:</a:t>
            </a:r>
            <a:endParaRPr lang="en-US" sz="2200" i="1" kern="150" dirty="0">
              <a:effectLst/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0C3CE9C-EDCF-B4BC-BA13-C29C265307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739" y="2665016"/>
            <a:ext cx="3715779" cy="77576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0505A7F-24C1-FEC5-7DB1-8BEA8D35407E}"/>
              </a:ext>
            </a:extLst>
          </p:cNvPr>
          <p:cNvSpPr txBox="1"/>
          <p:nvPr/>
        </p:nvSpPr>
        <p:spPr>
          <a:xfrm>
            <a:off x="823410" y="3798557"/>
            <a:ext cx="464934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kern="15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Update the inverse Jacobian directly!</a:t>
            </a:r>
            <a:endParaRPr lang="en-US" sz="2200" i="1" kern="150" dirty="0">
              <a:effectLst/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16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Broyden</a:t>
            </a:r>
            <a:r>
              <a:rPr lang="en-US" dirty="0"/>
              <a:t> method (Sherman-Morrison)</a:t>
            </a:r>
            <a:endParaRPr lang="uk-U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F7CEDE-7B21-7BBD-878D-4DD53818F0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C62BDEF-8987-B391-D8A6-EFD93E3367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0934" y="1197448"/>
            <a:ext cx="5467350" cy="417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40CAA99-6C26-E346-31DA-5BF5116444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874" y="1389074"/>
            <a:ext cx="5243481" cy="45399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E38227F-FAB8-F2EE-76A5-8C6FD0844B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2647" y="5534513"/>
            <a:ext cx="3120900" cy="788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2194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Broyden</a:t>
            </a:r>
            <a:r>
              <a:rPr lang="en-US" dirty="0"/>
              <a:t> method vs Newton-Raphson method</a:t>
            </a:r>
            <a:endParaRPr lang="uk-U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F7CEDE-7B21-7BBD-878D-4DD53818F0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5230E19-7C48-0FA6-B0E9-F39E9143683D}"/>
              </a:ext>
            </a:extLst>
          </p:cNvPr>
          <p:cNvSpPr txBox="1"/>
          <p:nvPr/>
        </p:nvSpPr>
        <p:spPr>
          <a:xfrm>
            <a:off x="823409" y="1278721"/>
            <a:ext cx="8288745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kern="15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Broyden</a:t>
            </a:r>
            <a:r>
              <a:rPr lang="en-US" sz="2200" kern="15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method converges somewhat slower (e.g. 54 vs 12 iterations in our example) but:</a:t>
            </a:r>
          </a:p>
          <a:p>
            <a:endParaRPr lang="en-US" sz="2200" kern="150" dirty="0"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kern="15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Does not involve the calculation of Jacobian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kern="150" dirty="0">
              <a:effectLst/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kern="15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Does not involve matrix inversion</a:t>
            </a:r>
            <a:endParaRPr lang="en-US" sz="2200" kern="150" dirty="0">
              <a:effectLst/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02226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Roots of polynomials</a:t>
            </a:r>
            <a:endParaRPr lang="uk-U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F7CEDE-7B21-7BBD-878D-4DD53818F0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0FCD8FC1-F99A-79E7-52EF-32C42EE8B7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95537" y="2047086"/>
            <a:ext cx="1776486" cy="25607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EB37F40-9F71-CC67-F12C-95E26145113D}"/>
              </a:ext>
            </a:extLst>
          </p:cNvPr>
          <p:cNvSpPr txBox="1"/>
          <p:nvPr/>
        </p:nvSpPr>
        <p:spPr>
          <a:xfrm>
            <a:off x="906962" y="1154318"/>
            <a:ext cx="435363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+mj-lt"/>
                <a:ea typeface="DejaVu Sans"/>
              </a:rPr>
              <a:t>So far we’ve dealt with polynomials with one real root, such as</a:t>
            </a:r>
            <a:endParaRPr lang="en-US" sz="2000" dirty="0">
              <a:effectLst/>
              <a:latin typeface="+mj-lt"/>
              <a:ea typeface="DejaVu Sans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959F39E-7829-A31F-3164-F46C92499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355" y="2528489"/>
            <a:ext cx="4252240" cy="3261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C65DE8E-EBE1-AF8C-6826-EC28238797B5}"/>
              </a:ext>
            </a:extLst>
          </p:cNvPr>
          <p:cNvSpPr txBox="1"/>
          <p:nvPr/>
        </p:nvSpPr>
        <p:spPr>
          <a:xfrm>
            <a:off x="6896759" y="1154318"/>
            <a:ext cx="435363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+mj-lt"/>
                <a:ea typeface="DejaVu Sans"/>
              </a:rPr>
              <a:t>Other polynomials (e.g. </a:t>
            </a:r>
            <a:r>
              <a:rPr lang="en-US" sz="2000" b="1" dirty="0">
                <a:latin typeface="+mj-lt"/>
                <a:ea typeface="DejaVu Sans"/>
              </a:rPr>
              <a:t>Legendre polynomials</a:t>
            </a:r>
            <a:r>
              <a:rPr lang="en-US" sz="2000" dirty="0">
                <a:latin typeface="+mj-lt"/>
                <a:ea typeface="DejaVu Sans"/>
              </a:rPr>
              <a:t>) have multiple real roots, and we need to calculate them all</a:t>
            </a:r>
            <a:endParaRPr lang="en-US" sz="2000" dirty="0">
              <a:effectLst/>
              <a:latin typeface="+mj-lt"/>
              <a:ea typeface="DejaVu Sans"/>
            </a:endParaRP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7694FEBD-4DF9-5CF4-FB30-B2AA5BA6C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5085" y="2422783"/>
            <a:ext cx="5193578" cy="3462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27982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Broyden</a:t>
            </a:r>
            <a:r>
              <a:rPr lang="en-US" dirty="0"/>
              <a:t> method vs Newton-Raphson method</a:t>
            </a:r>
            <a:endParaRPr lang="uk-U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F7CEDE-7B21-7BBD-878D-4DD53818F0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5230E19-7C48-0FA6-B0E9-F39E9143683D}"/>
              </a:ext>
            </a:extLst>
          </p:cNvPr>
          <p:cNvSpPr txBox="1"/>
          <p:nvPr/>
        </p:nvSpPr>
        <p:spPr>
          <a:xfrm>
            <a:off x="823409" y="1278721"/>
            <a:ext cx="8288745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kern="15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Broyden</a:t>
            </a:r>
            <a:r>
              <a:rPr lang="en-US" sz="2200" kern="15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method converges somewhat slower (e.g. 54 vs 12 iterations in our example) but:</a:t>
            </a:r>
          </a:p>
          <a:p>
            <a:endParaRPr lang="en-US" sz="2200" kern="150" dirty="0"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kern="15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Does not involve the calculation of Jacobian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kern="150" dirty="0">
              <a:effectLst/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kern="15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Does not involve matrix inversion</a:t>
            </a:r>
            <a:endParaRPr lang="en-US" sz="2200" kern="150" dirty="0">
              <a:effectLst/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DAEA73-B207-B782-39E5-E1DEE4715278}"/>
              </a:ext>
            </a:extLst>
          </p:cNvPr>
          <p:cNvSpPr txBox="1"/>
          <p:nvPr/>
        </p:nvSpPr>
        <p:spPr>
          <a:xfrm>
            <a:off x="823409" y="4029834"/>
            <a:ext cx="8288745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kern="15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Possible refinement: improve the initial estimate for the Jacobian</a:t>
            </a:r>
            <a:endParaRPr lang="en-US" sz="2200" i="1" kern="150" dirty="0">
              <a:effectLst/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FAEF91-6952-2E04-E57C-6DC465DF88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5642" y="4864150"/>
            <a:ext cx="4097072" cy="11096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EA3FB86-BEF3-684A-7B4C-EC080D001E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558" y="4864150"/>
            <a:ext cx="3853058" cy="974087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1C6D506C-35A4-B584-AF11-C1CBDC7E1AF7}"/>
              </a:ext>
            </a:extLst>
          </p:cNvPr>
          <p:cNvSpPr/>
          <p:nvPr/>
        </p:nvSpPr>
        <p:spPr>
          <a:xfrm>
            <a:off x="5208817" y="5164673"/>
            <a:ext cx="1073624" cy="37303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01465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ED769315-FB38-4E43-931B-7B25AE190E83}"/>
              </a:ext>
            </a:extLst>
          </p:cNvPr>
          <p:cNvSpPr txBox="1"/>
          <p:nvPr/>
        </p:nvSpPr>
        <p:spPr>
          <a:xfrm>
            <a:off x="1845498" y="855790"/>
            <a:ext cx="85010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4000" dirty="0">
                <a:latin typeface="+mj-lt"/>
              </a:rPr>
              <a:t>Function minimization/maximization</a:t>
            </a:r>
            <a:endParaRPr lang="uk-UA" sz="400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8FD220B-7AB3-2D53-139F-26B7BE119DCA}"/>
              </a:ext>
            </a:extLst>
          </p:cNvPr>
          <p:cNvSpPr txBox="1"/>
          <p:nvPr/>
        </p:nvSpPr>
        <p:spPr>
          <a:xfrm>
            <a:off x="784025" y="5854751"/>
            <a:ext cx="161271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i="1" dirty="0"/>
              <a:t>References: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98060A-2A6C-421B-50F0-CF6ED6E5A8B0}"/>
              </a:ext>
            </a:extLst>
          </p:cNvPr>
          <p:cNvSpPr txBox="1"/>
          <p:nvPr/>
        </p:nvSpPr>
        <p:spPr>
          <a:xfrm>
            <a:off x="2396735" y="5870139"/>
            <a:ext cx="813933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kern="150" dirty="0">
                <a:solidFill>
                  <a:srgbClr val="222222"/>
                </a:solidFill>
                <a:effectLst/>
                <a:latin typeface="+mj-lt"/>
                <a:ea typeface="Times New Roman" panose="02020603050405020304" pitchFamily="18" charset="0"/>
              </a:rPr>
              <a:t>Chapter 6.4 of </a:t>
            </a:r>
            <a:r>
              <a:rPr lang="en-US" sz="2000" i="1" kern="150" dirty="0">
                <a:solidFill>
                  <a:srgbClr val="222222"/>
                </a:solidFill>
                <a:effectLst/>
                <a:latin typeface="+mj-lt"/>
                <a:ea typeface="Times New Roman" panose="02020603050405020304" pitchFamily="18" charset="0"/>
              </a:rPr>
              <a:t>Computational Physics</a:t>
            </a:r>
            <a:r>
              <a:rPr lang="en-US" sz="2000" kern="150" dirty="0">
                <a:solidFill>
                  <a:srgbClr val="222222"/>
                </a:solidFill>
                <a:effectLst/>
                <a:latin typeface="+mj-lt"/>
                <a:ea typeface="Times New Roman" panose="02020603050405020304" pitchFamily="18" charset="0"/>
              </a:rPr>
              <a:t> by Mark Newman</a:t>
            </a:r>
            <a:endParaRPr lang="en-US" sz="2000" dirty="0">
              <a:latin typeface="+mj-lt"/>
            </a:endParaRPr>
          </a:p>
          <a:p>
            <a:r>
              <a:rPr lang="en-US" sz="2000" dirty="0">
                <a:latin typeface="+mj-lt"/>
              </a:rPr>
              <a:t>Chapter 10 of </a:t>
            </a:r>
            <a:r>
              <a:rPr lang="en-US" sz="2000" i="1" dirty="0">
                <a:latin typeface="+mj-lt"/>
              </a:rPr>
              <a:t>Numerical Recipes Third Edition </a:t>
            </a:r>
            <a:r>
              <a:rPr lang="en-US" sz="2000" dirty="0">
                <a:latin typeface="+mj-lt"/>
              </a:rPr>
              <a:t>by W.H. Press et al.</a:t>
            </a:r>
          </a:p>
        </p:txBody>
      </p:sp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3063F093-8C7C-314A-3D51-1889DA6BEB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500" y="1524000"/>
            <a:ext cx="5715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3302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extrema</a:t>
            </a:r>
            <a:endParaRPr lang="uk-U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F7CEDE-7B21-7BBD-878D-4DD53818F0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DC2512-C397-B11C-7C44-EDEA4A4446EA}"/>
              </a:ext>
            </a:extLst>
          </p:cNvPr>
          <p:cNvSpPr txBox="1"/>
          <p:nvPr/>
        </p:nvSpPr>
        <p:spPr>
          <a:xfrm>
            <a:off x="823412" y="1286774"/>
            <a:ext cx="1037685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kern="15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Often we are interested to find the minimum of a function (e.g. energy minimization)</a:t>
            </a:r>
            <a:endParaRPr lang="en-US" sz="2200" kern="150" dirty="0">
              <a:effectLst/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FB8CEF6-95F6-A0E8-81ED-AAD74B1F5EF6}"/>
                  </a:ext>
                </a:extLst>
              </p:cNvPr>
              <p:cNvSpPr txBox="1"/>
              <p:nvPr/>
            </p:nvSpPr>
            <p:spPr>
              <a:xfrm>
                <a:off x="823411" y="1880452"/>
                <a:ext cx="10376851" cy="4308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200" kern="150" dirty="0"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Consider the minimum of f(x)=sin(x) on interval 0..2</a:t>
                </a:r>
                <a14:m>
                  <m:oMath xmlns:m="http://schemas.openxmlformats.org/officeDocument/2006/math">
                    <m:r>
                      <a:rPr lang="en-US" sz="2200" i="1" kern="15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𝜋</m:t>
                    </m:r>
                  </m:oMath>
                </a14:m>
                <a:endParaRPr lang="en-US" sz="2200" kern="150" dirty="0">
                  <a:effectLst/>
                  <a:latin typeface="+mj-lt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FB8CEF6-95F6-A0E8-81ED-AAD74B1F5E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411" y="1880452"/>
                <a:ext cx="10376851" cy="430887"/>
              </a:xfrm>
              <a:prstGeom prst="rect">
                <a:avLst/>
              </a:prstGeom>
              <a:blipFill>
                <a:blip r:embed="rId2"/>
                <a:stretch>
                  <a:fillRect l="-764" t="-9859" b="-267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314" name="Picture 2">
            <a:extLst>
              <a:ext uri="{FF2B5EF4-FFF2-40B4-BE49-F238E27FC236}">
                <a16:creationId xmlns:a16="http://schemas.microsoft.com/office/drawing/2014/main" id="{43F19F39-03FC-CB9A-1FE2-62A18ACE57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7577" y="2603169"/>
            <a:ext cx="4896845" cy="3539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69506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Golden section search</a:t>
            </a:r>
            <a:endParaRPr lang="uk-U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F7CEDE-7B21-7BBD-878D-4DD53818F0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EDC2512-C397-B11C-7C44-EDEA4A4446EA}"/>
                  </a:ext>
                </a:extLst>
              </p:cNvPr>
              <p:cNvSpPr txBox="1"/>
              <p:nvPr/>
            </p:nvSpPr>
            <p:spPr>
              <a:xfrm>
                <a:off x="823413" y="1286774"/>
                <a:ext cx="6250678" cy="24314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2200" kern="150" dirty="0"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Bracket the minimum </a:t>
                </a:r>
                <a:r>
                  <a:rPr lang="en-US" sz="2200" kern="150" dirty="0" err="1"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sz="2200" kern="150" baseline="-25000" dirty="0" err="1"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min</a:t>
                </a:r>
                <a:r>
                  <a:rPr lang="en-US" sz="2200" kern="150" dirty="0"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in (</a:t>
                </a:r>
                <a:r>
                  <a:rPr lang="en-US" sz="2200" kern="150" dirty="0" err="1"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a,b</a:t>
                </a:r>
                <a:r>
                  <a:rPr lang="en-US" sz="2200" kern="150" dirty="0"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</a:p>
              <a:p>
                <a:pPr marL="342900" indent="-3429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2200" kern="150" dirty="0">
                    <a:effectLst/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Take c = b – (b-a)/</a:t>
                </a:r>
                <a14:m>
                  <m:oMath xmlns:m="http://schemas.openxmlformats.org/officeDocument/2006/math">
                    <m:r>
                      <a:rPr lang="en-US" sz="2200" i="1" kern="150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𝜑</m:t>
                    </m:r>
                  </m:oMath>
                </a14:m>
                <a:r>
                  <a:rPr lang="en-US" sz="2200" kern="150" dirty="0">
                    <a:effectLst/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and d = a + (b-a)/</a:t>
                </a:r>
                <a14:m>
                  <m:oMath xmlns:m="http://schemas.openxmlformats.org/officeDocument/2006/math">
                    <m:r>
                      <a:rPr lang="en-US" sz="2200" i="1" kern="15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𝜑</m:t>
                    </m:r>
                  </m:oMath>
                </a14:m>
                <a:endParaRPr lang="en-US" sz="2200" kern="150" dirty="0">
                  <a:effectLst/>
                  <a:latin typeface="+mj-lt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2200" kern="150" dirty="0">
                    <a:effectLst/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if </a:t>
                </a:r>
                <a:r>
                  <a:rPr lang="en-US" sz="2200" kern="150" dirty="0"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f(c)&lt;f(d), take b = d as new right endpoint</a:t>
                </a:r>
              </a:p>
              <a:p>
                <a:pPr marL="342900" indent="-3429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2200" kern="150" dirty="0">
                    <a:effectLst/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Otherwise, take a = c </a:t>
                </a:r>
                <a:r>
                  <a:rPr lang="en-US" sz="2200" kern="150" dirty="0"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as new left endpoint</a:t>
                </a:r>
              </a:p>
              <a:p>
                <a:pPr marL="342900" indent="-3429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2200" kern="150" dirty="0"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Repeat over the new interval (</a:t>
                </a:r>
                <a:r>
                  <a:rPr lang="en-US" sz="2200" kern="150" dirty="0" err="1"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a,b</a:t>
                </a:r>
                <a:r>
                  <a:rPr lang="en-US" sz="2200" kern="150" dirty="0"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) until the desired accuracy is reached</a:t>
                </a:r>
                <a:endParaRPr lang="en-US" sz="2200" kern="150" dirty="0">
                  <a:effectLst/>
                  <a:latin typeface="+mj-lt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EDC2512-C397-B11C-7C44-EDEA4A4446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413" y="1286774"/>
                <a:ext cx="6250678" cy="2431435"/>
              </a:xfrm>
              <a:prstGeom prst="rect">
                <a:avLst/>
              </a:prstGeom>
              <a:blipFill>
                <a:blip r:embed="rId2"/>
                <a:stretch>
                  <a:fillRect l="-1073" t="-2005" b="-40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AutoShape 2" descr="Golden Section Search in One Dimension">
            <a:extLst>
              <a:ext uri="{FF2B5EF4-FFF2-40B4-BE49-F238E27FC236}">
                <a16:creationId xmlns:a16="http://schemas.microsoft.com/office/drawing/2014/main" id="{DCBC34E7-ACC0-FB4D-7DD5-7074672F6CC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Picture 9" descr="A picture containing shape&#10;&#10;Description automatically generated">
            <a:extLst>
              <a:ext uri="{FF2B5EF4-FFF2-40B4-BE49-F238E27FC236}">
                <a16:creationId xmlns:a16="http://schemas.microsoft.com/office/drawing/2014/main" id="{61DAEB24-5AEA-39FF-8C75-E473A5FF4A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2788" y="1804937"/>
            <a:ext cx="3819377" cy="247136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2C8BADC-BE45-7C3F-0B7E-143D11A02C72}"/>
                  </a:ext>
                </a:extLst>
              </p:cNvPr>
              <p:cNvSpPr txBox="1"/>
              <p:nvPr/>
            </p:nvSpPr>
            <p:spPr>
              <a:xfrm>
                <a:off x="673289" y="4576128"/>
                <a:ext cx="3138985" cy="6760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kern="150" smtClean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𝜑</m:t>
                      </m:r>
                      <m:r>
                        <a:rPr lang="en-US" sz="1800" b="0" i="1" kern="150" smtClean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b="0" i="1" kern="150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1800" b="0" i="1" kern="150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1+</m:t>
                          </m:r>
                          <m:rad>
                            <m:radPr>
                              <m:degHide m:val="on"/>
                              <m:ctrlPr>
                                <a:rPr lang="en-US" sz="1800" b="0" i="1" kern="150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800" b="0" i="1" kern="150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5</m:t>
                              </m:r>
                            </m:e>
                          </m:rad>
                        </m:num>
                        <m:den>
                          <m:r>
                            <a:rPr lang="en-US" sz="1800" b="0" i="1" kern="150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1800" b="0" i="1" kern="150" smtClean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=1.618…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2C8BADC-BE45-7C3F-0B7E-143D11A02C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289" y="4576128"/>
                <a:ext cx="3138985" cy="67601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9F51FAE9-77E0-80D8-1D5E-77F6FB4A12A6}"/>
              </a:ext>
            </a:extLst>
          </p:cNvPr>
          <p:cNvSpPr txBox="1"/>
          <p:nvPr/>
        </p:nvSpPr>
        <p:spPr>
          <a:xfrm>
            <a:off x="3709916" y="4793160"/>
            <a:ext cx="266358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is the </a:t>
            </a:r>
            <a:r>
              <a:rPr lang="en-US" sz="2200" b="1" dirty="0"/>
              <a:t>golden ratio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540E3E5-6CFA-7905-E8B9-D2BBC3486C1E}"/>
                  </a:ext>
                </a:extLst>
              </p:cNvPr>
              <p:cNvSpPr txBox="1"/>
              <p:nvPr/>
            </p:nvSpPr>
            <p:spPr>
              <a:xfrm>
                <a:off x="1003110" y="5659271"/>
                <a:ext cx="9223612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dirty="0"/>
                  <a:t>This value ensures that the interval decreases by factor </a:t>
                </a:r>
                <a14:m>
                  <m:oMath xmlns:m="http://schemas.openxmlformats.org/officeDocument/2006/math">
                    <m:r>
                      <a:rPr lang="en-US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sz="2200" dirty="0"/>
                  <a:t> no matter what</a:t>
                </a:r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540E3E5-6CFA-7905-E8B9-D2BBC3486C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3110" y="5659271"/>
                <a:ext cx="9223612" cy="430887"/>
              </a:xfrm>
              <a:prstGeom prst="rect">
                <a:avLst/>
              </a:prstGeom>
              <a:blipFill>
                <a:blip r:embed="rId5"/>
                <a:stretch>
                  <a:fillRect l="-859" t="-9859" b="-267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870986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Golden section search</a:t>
            </a:r>
            <a:endParaRPr lang="uk-U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F7CEDE-7B21-7BBD-878D-4DD53818F0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AutoShape 2" descr="Golden Section Search in One Dimension">
            <a:extLst>
              <a:ext uri="{FF2B5EF4-FFF2-40B4-BE49-F238E27FC236}">
                <a16:creationId xmlns:a16="http://schemas.microsoft.com/office/drawing/2014/main" id="{DCBC34E7-ACC0-FB4D-7DD5-7074672F6CC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84D755-92D2-5752-0F29-5BA3B468BA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769" y="1753787"/>
            <a:ext cx="3317960" cy="29424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1AD5641-0E13-D299-12A1-AE010D1BB7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398" y="5365503"/>
            <a:ext cx="10481204" cy="376279"/>
          </a:xfrm>
          <a:prstGeom prst="rect">
            <a:avLst/>
          </a:prstGeom>
        </p:spPr>
      </p:pic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712840CF-A847-6B4A-1D44-EEF0879A00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7969" y="1206274"/>
            <a:ext cx="5715000" cy="3810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3C4181C-4A3B-CE06-8972-BB639623A4F3}"/>
              </a:ext>
            </a:extLst>
          </p:cNvPr>
          <p:cNvSpPr txBox="1"/>
          <p:nvPr/>
        </p:nvSpPr>
        <p:spPr>
          <a:xfrm>
            <a:off x="855397" y="6097959"/>
            <a:ext cx="6027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 search for maximum of f(x) look for minimum of –f(x)</a:t>
            </a:r>
          </a:p>
        </p:txBody>
      </p:sp>
    </p:spTree>
    <p:extLst>
      <p:ext uri="{BB962C8B-B14F-4D97-AF65-F5344CB8AC3E}">
        <p14:creationId xmlns:p14="http://schemas.microsoft.com/office/powerpoint/2010/main" val="37947400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Newton method</a:t>
            </a:r>
            <a:endParaRPr lang="uk-U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F7CEDE-7B21-7BBD-878D-4DD53818F0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AutoShape 2" descr="Golden Section Search in One Dimension">
            <a:extLst>
              <a:ext uri="{FF2B5EF4-FFF2-40B4-BE49-F238E27FC236}">
                <a16:creationId xmlns:a16="http://schemas.microsoft.com/office/drawing/2014/main" id="{DCBC34E7-ACC0-FB4D-7DD5-7074672F6CC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540E3E5-6CFA-7905-E8B9-D2BBC3486C1E}"/>
                  </a:ext>
                </a:extLst>
              </p:cNvPr>
              <p:cNvSpPr txBox="1"/>
              <p:nvPr/>
            </p:nvSpPr>
            <p:spPr>
              <a:xfrm>
                <a:off x="775647" y="1305636"/>
                <a:ext cx="9223612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dirty="0"/>
                  <a:t>The extremum of f(x) is the root of the derivative,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2200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540E3E5-6CFA-7905-E8B9-D2BBC3486C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647" y="1305636"/>
                <a:ext cx="9223612" cy="430887"/>
              </a:xfrm>
              <a:prstGeom prst="rect">
                <a:avLst/>
              </a:prstGeom>
              <a:blipFill>
                <a:blip r:embed="rId2"/>
                <a:stretch>
                  <a:fillRect l="-859" t="-11268" b="-267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58A7807-D3E3-A8A9-B8A1-29A11BC126A4}"/>
                  </a:ext>
                </a:extLst>
              </p:cNvPr>
              <p:cNvSpPr txBox="1"/>
              <p:nvPr/>
            </p:nvSpPr>
            <p:spPr>
              <a:xfrm>
                <a:off x="775647" y="1877073"/>
                <a:ext cx="9223612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dirty="0"/>
                  <a:t>Simply apply Newton-Raphson method for finding the root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sz="2200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58A7807-D3E3-A8A9-B8A1-29A11BC126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647" y="1877073"/>
                <a:ext cx="9223612" cy="430887"/>
              </a:xfrm>
              <a:prstGeom prst="rect">
                <a:avLst/>
              </a:prstGeom>
              <a:blipFill>
                <a:blip r:embed="rId3"/>
                <a:stretch>
                  <a:fillRect l="-859" t="-11268" b="-253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Graphic 5">
            <a:extLst>
              <a:ext uri="{FF2B5EF4-FFF2-40B4-BE49-F238E27FC236}">
                <a16:creationId xmlns:a16="http://schemas.microsoft.com/office/drawing/2014/main" id="{67EEB0EF-28DB-A506-28E9-9F1E593DC4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87425" y="2589367"/>
            <a:ext cx="2045387" cy="62377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BF7000A-BEAA-E9F6-D4B0-0FF6CB720E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4704" y="4082030"/>
            <a:ext cx="6594144" cy="207889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9F78BA7-4DD9-B269-34AC-A22D190D48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5646" y="6378590"/>
            <a:ext cx="10634019" cy="28296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DBB4CFC-F2F9-A9C2-690F-87359D28D7F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7060" y="3228447"/>
            <a:ext cx="2893092" cy="468000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E69DF04B-9769-D3E0-B6BC-BF42CAF0996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13605" y="3714323"/>
            <a:ext cx="2646000" cy="2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7795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 method</a:t>
            </a:r>
            <a:endParaRPr lang="uk-U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F7CEDE-7B21-7BBD-878D-4DD53818F0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AutoShape 2" descr="Golden Section Search in One Dimension">
            <a:extLst>
              <a:ext uri="{FF2B5EF4-FFF2-40B4-BE49-F238E27FC236}">
                <a16:creationId xmlns:a16="http://schemas.microsoft.com/office/drawing/2014/main" id="{DCBC34E7-ACC0-FB4D-7DD5-7074672F6CC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540E3E5-6CFA-7905-E8B9-D2BBC3486C1E}"/>
                  </a:ext>
                </a:extLst>
              </p:cNvPr>
              <p:cNvSpPr txBox="1"/>
              <p:nvPr/>
            </p:nvSpPr>
            <p:spPr>
              <a:xfrm>
                <a:off x="775647" y="1305636"/>
                <a:ext cx="9223612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dirty="0"/>
                  <a:t>Replace,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  <m:sup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2200" dirty="0"/>
                  <a:t> by a descent factor </a:t>
                </a:r>
                <a14:m>
                  <m:oMath xmlns:m="http://schemas.openxmlformats.org/officeDocument/2006/math">
                    <m:r>
                      <a:rPr lang="en-US" sz="2200" b="0" i="0" smtClean="0">
                        <a:latin typeface="Cambria Math" panose="02040503050406030204" pitchFamily="18" charset="0"/>
                      </a:rPr>
                      <m:t>1/</m:t>
                    </m:r>
                    <m:sSub>
                      <m:sSubPr>
                        <m:ctrlPr>
                          <a:rPr lang="en-US" sz="2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sz="2200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540E3E5-6CFA-7905-E8B9-D2BBC3486C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647" y="1305636"/>
                <a:ext cx="9223612" cy="430887"/>
              </a:xfrm>
              <a:prstGeom prst="rect">
                <a:avLst/>
              </a:prstGeom>
              <a:blipFill>
                <a:blip r:embed="rId2"/>
                <a:stretch>
                  <a:fillRect l="-859" t="-11268" b="-267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Graphic 7">
            <a:extLst>
              <a:ext uri="{FF2B5EF4-FFF2-40B4-BE49-F238E27FC236}">
                <a16:creationId xmlns:a16="http://schemas.microsoft.com/office/drawing/2014/main" id="{17E61554-F8B9-573C-90C8-C9EEFE7930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81254" y="1899030"/>
            <a:ext cx="2229491" cy="28053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26A97B4-C774-6414-8958-22BE03C940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9174" y="2657293"/>
            <a:ext cx="6055177" cy="184821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C6F2AD4-4B72-957B-1984-11603A86694D}"/>
                  </a:ext>
                </a:extLst>
              </p:cNvPr>
              <p:cNvSpPr txBox="1"/>
              <p:nvPr/>
            </p:nvSpPr>
            <p:spPr>
              <a:xfrm>
                <a:off x="775647" y="4906034"/>
                <a:ext cx="9223612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dirty="0"/>
                  <a:t>Freedom in choosing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sz="2200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C6F2AD4-4B72-957B-1984-11603A8669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647" y="4906034"/>
                <a:ext cx="9223612" cy="430887"/>
              </a:xfrm>
              <a:prstGeom prst="rect">
                <a:avLst/>
              </a:prstGeom>
              <a:blipFill>
                <a:blip r:embed="rId6"/>
                <a:stretch>
                  <a:fillRect l="-859" t="-11429" b="-2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8ACD0E01-C613-EA1B-15A5-903A0368427A}"/>
              </a:ext>
            </a:extLst>
          </p:cNvPr>
          <p:cNvSpPr txBox="1"/>
          <p:nvPr/>
        </p:nvSpPr>
        <p:spPr>
          <a:xfrm>
            <a:off x="775647" y="5522004"/>
            <a:ext cx="922361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Can be generalized to multi-variable function F(x</a:t>
            </a:r>
            <a:r>
              <a:rPr lang="en-US" sz="2200" baseline="-25000" dirty="0"/>
              <a:t>1</a:t>
            </a:r>
            <a:r>
              <a:rPr lang="en-US" sz="2200" dirty="0"/>
              <a:t>,x</a:t>
            </a:r>
            <a:r>
              <a:rPr lang="en-US" sz="2200" baseline="-25000" dirty="0"/>
              <a:t>2</a:t>
            </a:r>
            <a:r>
              <a:rPr lang="en-US" sz="2200" dirty="0"/>
              <a:t>,...)</a:t>
            </a:r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FC4BE007-BD45-E169-608B-21815256F44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104394" y="6222147"/>
            <a:ext cx="2288011" cy="245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1829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Preliminaries: evaluating polynomials efficiently</a:t>
            </a:r>
            <a:endParaRPr lang="uk-U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F7CEDE-7B21-7BBD-878D-4DD53818F0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B37F40-9F71-CC67-F12C-95E26145113D}"/>
              </a:ext>
            </a:extLst>
          </p:cNvPr>
          <p:cNvSpPr txBox="1"/>
          <p:nvPr/>
        </p:nvSpPr>
        <p:spPr>
          <a:xfrm>
            <a:off x="906962" y="1154318"/>
            <a:ext cx="47887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+mj-lt"/>
                <a:ea typeface="DejaVu Sans"/>
              </a:rPr>
              <a:t>A polynomial can typically be written as</a:t>
            </a:r>
            <a:endParaRPr lang="en-US" sz="2000" dirty="0">
              <a:effectLst/>
              <a:latin typeface="+mj-lt"/>
              <a:ea typeface="DejaVu San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4DF2F5-DC1B-C41F-A098-560A578ADE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9091" y="1554428"/>
            <a:ext cx="1673818" cy="76413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3341827-04B2-0B99-D8EA-0E3E71E873E7}"/>
              </a:ext>
            </a:extLst>
          </p:cNvPr>
          <p:cNvSpPr txBox="1"/>
          <p:nvPr/>
        </p:nvSpPr>
        <p:spPr>
          <a:xfrm>
            <a:off x="906962" y="2328180"/>
            <a:ext cx="47887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effectLst/>
                <a:latin typeface="+mj-lt"/>
                <a:ea typeface="DejaVu Sans"/>
              </a:rPr>
              <a:t>or, equivalently, as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0465837-7DE7-A0FB-C3B4-1971EBCFC5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8732" y="2720422"/>
            <a:ext cx="2834535" cy="54445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365A274-A8D7-0006-F9DE-FBA03CC0860D}"/>
              </a:ext>
            </a:extLst>
          </p:cNvPr>
          <p:cNvSpPr txBox="1"/>
          <p:nvPr/>
        </p:nvSpPr>
        <p:spPr>
          <a:xfrm>
            <a:off x="906962" y="3348513"/>
            <a:ext cx="89694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+mj-lt"/>
                <a:ea typeface="DejaVu Sans"/>
              </a:rPr>
              <a:t>w</a:t>
            </a:r>
            <a:r>
              <a:rPr lang="en-US" sz="2000" dirty="0">
                <a:effectLst/>
                <a:latin typeface="+mj-lt"/>
                <a:ea typeface="DejaVu Sans"/>
              </a:rPr>
              <a:t>hich allows one to evaluate both the polynomial and its derivative efficiently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BEC36FC-A12E-7EA0-9390-45A9A6D637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5201" y="4227337"/>
            <a:ext cx="4160907" cy="118575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BCB2CB2-82AB-307A-80AD-2759C49740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2036" y="4177714"/>
            <a:ext cx="4389182" cy="193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571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Preliminaries: multiplying and dividing a polynomial</a:t>
            </a:r>
            <a:endParaRPr lang="uk-U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F7CEDE-7B21-7BBD-878D-4DD53818F0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341827-04B2-0B99-D8EA-0E3E71E873E7}"/>
              </a:ext>
            </a:extLst>
          </p:cNvPr>
          <p:cNvSpPr txBox="1"/>
          <p:nvPr/>
        </p:nvSpPr>
        <p:spPr>
          <a:xfrm>
            <a:off x="906962" y="2491620"/>
            <a:ext cx="47887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effectLst/>
                <a:latin typeface="+mj-lt"/>
                <a:ea typeface="DejaVu Sans"/>
              </a:rPr>
              <a:t>Easy to see that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365A274-A8D7-0006-F9DE-FBA03CC0860D}"/>
                  </a:ext>
                </a:extLst>
              </p:cNvPr>
              <p:cNvSpPr txBox="1"/>
              <p:nvPr/>
            </p:nvSpPr>
            <p:spPr>
              <a:xfrm>
                <a:off x="906962" y="4287608"/>
                <a:ext cx="6899557" cy="4056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000" dirty="0">
                    <a:latin typeface="+mj-lt"/>
                    <a:ea typeface="DejaVu Sans"/>
                  </a:rPr>
                  <a:t>Inverting these relations defines the division of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acc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>
                    <a:effectLst/>
                    <a:latin typeface="+mj-lt"/>
                    <a:ea typeface="DejaVu Sans"/>
                  </a:rPr>
                  <a:t> by (</a:t>
                </a:r>
                <a:r>
                  <a:rPr lang="en-US" sz="2000" dirty="0" err="1">
                    <a:effectLst/>
                    <a:latin typeface="+mj-lt"/>
                    <a:ea typeface="DejaVu Sans"/>
                  </a:rPr>
                  <a:t>x-c</a:t>
                </a:r>
                <a:r>
                  <a:rPr lang="en-US" sz="2000" dirty="0">
                    <a:effectLst/>
                    <a:latin typeface="+mj-lt"/>
                    <a:ea typeface="DejaVu Sans"/>
                  </a:rPr>
                  <a:t>)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365A274-A8D7-0006-F9DE-FBA03CC086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962" y="4287608"/>
                <a:ext cx="6899557" cy="405688"/>
              </a:xfrm>
              <a:prstGeom prst="rect">
                <a:avLst/>
              </a:prstGeom>
              <a:blipFill>
                <a:blip r:embed="rId2"/>
                <a:stretch>
                  <a:fillRect l="-972" t="-5970" b="-268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Group 18">
            <a:extLst>
              <a:ext uri="{FF2B5EF4-FFF2-40B4-BE49-F238E27FC236}">
                <a16:creationId xmlns:a16="http://schemas.microsoft.com/office/drawing/2014/main" id="{8E58D086-ADFD-96BB-2B72-91B7168EFE4A}"/>
              </a:ext>
            </a:extLst>
          </p:cNvPr>
          <p:cNvGrpSpPr/>
          <p:nvPr/>
        </p:nvGrpSpPr>
        <p:grpSpPr>
          <a:xfrm>
            <a:off x="906962" y="1615419"/>
            <a:ext cx="9233325" cy="764135"/>
            <a:chOff x="906962" y="1051312"/>
            <a:chExt cx="9233325" cy="76413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EB37F40-9F71-CC67-F12C-95E26145113D}"/>
                </a:ext>
              </a:extLst>
            </p:cNvPr>
            <p:cNvSpPr txBox="1"/>
            <p:nvPr/>
          </p:nvSpPr>
          <p:spPr>
            <a:xfrm>
              <a:off x="906962" y="1200488"/>
              <a:ext cx="9233325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+mj-lt"/>
                  <a:ea typeface="DejaVu Sans"/>
                </a:rPr>
                <a:t>Multiply                     by            to get </a:t>
              </a:r>
              <a:endParaRPr lang="en-US" sz="2000" dirty="0">
                <a:effectLst/>
                <a:latin typeface="+mj-lt"/>
                <a:ea typeface="DejaVu Sans"/>
              </a:endParaRP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04DF2F5-DC1B-C41F-A098-560A578ADE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24334" y="1051312"/>
              <a:ext cx="1673818" cy="764135"/>
            </a:xfrm>
            <a:prstGeom prst="rect">
              <a:avLst/>
            </a:prstGeom>
          </p:spPr>
        </p:pic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FB125931-2EC4-680F-F3B5-3A0C32275D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053657" y="1317941"/>
              <a:ext cx="704862" cy="239387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295E569F-DFF9-96D3-FE05-974F44FAEE4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570781" y="1090060"/>
              <a:ext cx="3140307" cy="720000"/>
            </a:xfrm>
            <a:prstGeom prst="rect">
              <a:avLst/>
            </a:prstGeom>
          </p:spPr>
        </p:pic>
      </p:grpSp>
      <p:pic>
        <p:nvPicPr>
          <p:cNvPr id="17" name="Graphic 16">
            <a:extLst>
              <a:ext uri="{FF2B5EF4-FFF2-40B4-BE49-F238E27FC236}">
                <a16:creationId xmlns:a16="http://schemas.microsoft.com/office/drawing/2014/main" id="{E770851B-9854-AF49-4FB1-19721184A10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891045" y="3127493"/>
            <a:ext cx="6070310" cy="24227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22CAC08-973B-3504-71B0-58C9B855D00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80412" y="4951167"/>
            <a:ext cx="3401876" cy="33626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5E87DBC-F152-1572-F6BB-403FF7820C9D}"/>
              </a:ext>
            </a:extLst>
          </p:cNvPr>
          <p:cNvSpPr txBox="1"/>
          <p:nvPr/>
        </p:nvSpPr>
        <p:spPr>
          <a:xfrm>
            <a:off x="906962" y="1208629"/>
            <a:ext cx="241337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/>
              <a:t>Multiplication: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DB3600C-6B22-5252-5911-EBC753315C77}"/>
              </a:ext>
            </a:extLst>
          </p:cNvPr>
          <p:cNvSpPr txBox="1"/>
          <p:nvPr/>
        </p:nvSpPr>
        <p:spPr>
          <a:xfrm>
            <a:off x="906962" y="3770572"/>
            <a:ext cx="241337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/>
              <a:t>Division: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78AEEB3-058A-ED75-7C82-6DE4577293D6}"/>
                  </a:ext>
                </a:extLst>
              </p:cNvPr>
              <p:cNvSpPr txBox="1"/>
              <p:nvPr/>
            </p:nvSpPr>
            <p:spPr>
              <a:xfrm>
                <a:off x="906962" y="5649371"/>
                <a:ext cx="7422722" cy="4056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000" dirty="0">
                    <a:latin typeface="+mj-lt"/>
                    <a:ea typeface="DejaVu Sans"/>
                  </a:rPr>
                  <a:t>Note that the division only makes sense with </a:t>
                </a:r>
                <a:r>
                  <a:rPr lang="en-US" sz="2000" i="1" dirty="0">
                    <a:latin typeface="+mj-lt"/>
                    <a:ea typeface="DejaVu Sans"/>
                  </a:rPr>
                  <a:t>x=c</a:t>
                </a:r>
                <a:r>
                  <a:rPr lang="en-US" sz="2000" dirty="0">
                    <a:latin typeface="+mj-lt"/>
                    <a:ea typeface="DejaVu Sans"/>
                  </a:rPr>
                  <a:t> is a root of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acc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>
                    <a:effectLst/>
                    <a:latin typeface="+mj-lt"/>
                    <a:ea typeface="DejaVu Sans"/>
                  </a:rPr>
                  <a:t> 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78AEEB3-058A-ED75-7C82-6DE4577293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962" y="5649371"/>
                <a:ext cx="7422722" cy="405688"/>
              </a:xfrm>
              <a:prstGeom prst="rect">
                <a:avLst/>
              </a:prstGeom>
              <a:blipFill>
                <a:blip r:embed="rId10"/>
                <a:stretch>
                  <a:fillRect l="-904" t="-6061" b="-287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3" name="Picture 22">
            <a:extLst>
              <a:ext uri="{FF2B5EF4-FFF2-40B4-BE49-F238E27FC236}">
                <a16:creationId xmlns:a16="http://schemas.microsoft.com/office/drawing/2014/main" id="{5CF67587-1ED7-2363-74E8-2177F2863F9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830168" y="2250854"/>
            <a:ext cx="2991291" cy="155468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03CC31E-549F-E425-20AE-9E5F5898F7F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830168" y="4454875"/>
            <a:ext cx="2838696" cy="1665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2985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Roots of Lagrange polynomials</a:t>
            </a:r>
            <a:endParaRPr lang="uk-U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F7CEDE-7B21-7BBD-878D-4DD53818F0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EB37F40-9F71-CC67-F12C-95E26145113D}"/>
                  </a:ext>
                </a:extLst>
              </p:cNvPr>
              <p:cNvSpPr txBox="1"/>
              <p:nvPr/>
            </p:nvSpPr>
            <p:spPr>
              <a:xfrm>
                <a:off x="906961" y="1154318"/>
                <a:ext cx="9772369" cy="7694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200" dirty="0">
                    <a:latin typeface="+mj-lt"/>
                    <a:ea typeface="DejaVu Sans"/>
                  </a:rPr>
                  <a:t>Roots of Lagrange polynomials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200" dirty="0">
                    <a:latin typeface="+mj-lt"/>
                    <a:ea typeface="DejaVu Sans"/>
                  </a:rPr>
                  <a:t> play an important role e.g. for numerical integration using </a:t>
                </a:r>
                <a:r>
                  <a:rPr lang="en-US" sz="2200" dirty="0" err="1">
                    <a:latin typeface="+mj-lt"/>
                    <a:ea typeface="DejaVu Sans"/>
                  </a:rPr>
                  <a:t>quadratures</a:t>
                </a:r>
                <a:r>
                  <a:rPr lang="en-US" sz="2200" dirty="0">
                    <a:latin typeface="+mj-lt"/>
                    <a:ea typeface="DejaVu Sans"/>
                  </a:rPr>
                  <a:t> </a:t>
                </a:r>
                <a:endParaRPr lang="en-US" sz="2200" dirty="0">
                  <a:effectLst/>
                  <a:latin typeface="+mj-lt"/>
                  <a:ea typeface="DejaVu Sans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EB37F40-9F71-CC67-F12C-95E2614511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961" y="1154318"/>
                <a:ext cx="9772369" cy="769441"/>
              </a:xfrm>
              <a:prstGeom prst="rect">
                <a:avLst/>
              </a:prstGeom>
              <a:blipFill>
                <a:blip r:embed="rId2"/>
                <a:stretch>
                  <a:fillRect l="-811" t="-5512" b="-141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F055AC1-7B04-65BF-9CCB-5EEDF29524B3}"/>
                  </a:ext>
                </a:extLst>
              </p:cNvPr>
              <p:cNvSpPr txBox="1"/>
              <p:nvPr/>
            </p:nvSpPr>
            <p:spPr>
              <a:xfrm>
                <a:off x="906961" y="2034598"/>
                <a:ext cx="9772369" cy="4308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200" dirty="0">
                    <a:latin typeface="+mj-lt"/>
                    <a:ea typeface="DejaVu Sans"/>
                  </a:rPr>
                  <a:t>Each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200" dirty="0">
                    <a:latin typeface="+mj-lt"/>
                    <a:ea typeface="DejaVu Sans"/>
                  </a:rPr>
                  <a:t> has </a:t>
                </a:r>
                <a:r>
                  <a:rPr lang="en-US" sz="2200" i="1" dirty="0">
                    <a:latin typeface="+mj-lt"/>
                    <a:ea typeface="DejaVu Sans"/>
                  </a:rPr>
                  <a:t>n</a:t>
                </a:r>
                <a:r>
                  <a:rPr lang="en-US" sz="2200" dirty="0">
                    <a:latin typeface="+mj-lt"/>
                    <a:ea typeface="DejaVu Sans"/>
                  </a:rPr>
                  <a:t> real roots in the interval x = -1…1</a:t>
                </a:r>
                <a:endParaRPr lang="en-US" sz="2200" dirty="0">
                  <a:effectLst/>
                  <a:latin typeface="+mj-lt"/>
                  <a:ea typeface="DejaVu Sans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F055AC1-7B04-65BF-9CCB-5EEDF29524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961" y="2034598"/>
                <a:ext cx="9772369" cy="430887"/>
              </a:xfrm>
              <a:prstGeom prst="rect">
                <a:avLst/>
              </a:prstGeom>
              <a:blipFill>
                <a:blip r:embed="rId3"/>
                <a:stretch>
                  <a:fillRect l="-811" t="-11429" b="-2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C5A0C0EE-B452-08B7-5226-72700AA956D4}"/>
              </a:ext>
            </a:extLst>
          </p:cNvPr>
          <p:cNvSpPr txBox="1"/>
          <p:nvPr/>
        </p:nvSpPr>
        <p:spPr>
          <a:xfrm>
            <a:off x="906960" y="2647189"/>
            <a:ext cx="977236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>
                <a:latin typeface="+mj-lt"/>
                <a:ea typeface="DejaVu Sans"/>
              </a:rPr>
              <a:t>Consider</a:t>
            </a:r>
            <a:endParaRPr lang="en-US" sz="2200" dirty="0">
              <a:effectLst/>
              <a:latin typeface="+mj-lt"/>
              <a:ea typeface="DejaVu Sans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79706433-EEDB-55C4-AD25-A2F6D236A4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63713" y="3310367"/>
            <a:ext cx="4251633" cy="505821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00D2C478-36E3-1690-2A28-92C83E0E96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9045" y="2792157"/>
            <a:ext cx="4563998" cy="3348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BEAF883-B563-8139-55D5-CF3634F23BCD}"/>
              </a:ext>
            </a:extLst>
          </p:cNvPr>
          <p:cNvSpPr txBox="1"/>
          <p:nvPr/>
        </p:nvSpPr>
        <p:spPr>
          <a:xfrm>
            <a:off x="906961" y="4253699"/>
            <a:ext cx="518904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>
                <a:latin typeface="+mj-lt"/>
                <a:ea typeface="DejaVu Sans"/>
              </a:rPr>
              <a:t>How to evaluate its six roots accurately?</a:t>
            </a:r>
            <a:endParaRPr lang="en-US" sz="2200" dirty="0">
              <a:effectLst/>
              <a:latin typeface="+mj-lt"/>
              <a:ea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18783728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Roots of Lagrange polynomials</a:t>
            </a:r>
            <a:endParaRPr lang="uk-U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F7CEDE-7B21-7BBD-878D-4DD53818F0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B37F40-9F71-CC67-F12C-95E26145113D}"/>
              </a:ext>
            </a:extLst>
          </p:cNvPr>
          <p:cNvSpPr txBox="1"/>
          <p:nvPr/>
        </p:nvSpPr>
        <p:spPr>
          <a:xfrm>
            <a:off x="906961" y="1154318"/>
            <a:ext cx="9772369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b="1" dirty="0">
                <a:latin typeface="+mj-lt"/>
                <a:ea typeface="DejaVu Sans"/>
              </a:rPr>
              <a:t>Strategy 1: </a:t>
            </a:r>
            <a:r>
              <a:rPr lang="en-US" sz="2200" dirty="0">
                <a:latin typeface="+mj-lt"/>
                <a:ea typeface="DejaVu Sans"/>
              </a:rPr>
              <a:t>Bracket each root from visual analysis and use the bisection method for refinement</a:t>
            </a:r>
            <a:endParaRPr lang="en-US" sz="2200" dirty="0">
              <a:effectLst/>
              <a:latin typeface="+mj-lt"/>
              <a:ea typeface="DejaVu Sans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B781F3B6-8641-635F-D0A5-E43530714B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1760" y="1844276"/>
            <a:ext cx="4320000" cy="3169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5710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Roots of Lagrange polynomials</a:t>
            </a:r>
            <a:endParaRPr lang="uk-U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F7CEDE-7B21-7BBD-878D-4DD53818F0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B37F40-9F71-CC67-F12C-95E26145113D}"/>
              </a:ext>
            </a:extLst>
          </p:cNvPr>
          <p:cNvSpPr txBox="1"/>
          <p:nvPr/>
        </p:nvSpPr>
        <p:spPr>
          <a:xfrm>
            <a:off x="906961" y="1154318"/>
            <a:ext cx="9772369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b="1" dirty="0">
                <a:latin typeface="+mj-lt"/>
                <a:ea typeface="DejaVu Sans"/>
              </a:rPr>
              <a:t>Strategy 1: </a:t>
            </a:r>
            <a:r>
              <a:rPr lang="en-US" sz="2200" dirty="0">
                <a:latin typeface="+mj-lt"/>
                <a:ea typeface="DejaVu Sans"/>
              </a:rPr>
              <a:t>Bracket each root from visual analysis and use the bisection method for refinement</a:t>
            </a:r>
            <a:endParaRPr lang="en-US" sz="2200" dirty="0">
              <a:effectLst/>
              <a:latin typeface="+mj-lt"/>
              <a:ea typeface="DejaVu Sa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511B662-7551-CE2A-829F-BA2377A8A5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1524" y="2059247"/>
            <a:ext cx="4922947" cy="4458086"/>
          </a:xfrm>
          <a:prstGeom prst="rect">
            <a:avLst/>
          </a:prstGeom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822381AF-7506-C618-CE03-F81A9D316F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1760" y="1844276"/>
            <a:ext cx="4320000" cy="3169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11357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Roots of Lagrange polynomials</a:t>
            </a:r>
            <a:endParaRPr lang="uk-U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F7CEDE-7B21-7BBD-878D-4DD53818F0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B37F40-9F71-CC67-F12C-95E26145113D}"/>
              </a:ext>
            </a:extLst>
          </p:cNvPr>
          <p:cNvSpPr txBox="1"/>
          <p:nvPr/>
        </p:nvSpPr>
        <p:spPr>
          <a:xfrm>
            <a:off x="906961" y="1154318"/>
            <a:ext cx="9772369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b="1" dirty="0">
                <a:latin typeface="+mj-lt"/>
                <a:ea typeface="DejaVu Sans"/>
              </a:rPr>
              <a:t>Strategy 1: </a:t>
            </a:r>
            <a:r>
              <a:rPr lang="en-US" sz="2200" dirty="0">
                <a:latin typeface="+mj-lt"/>
                <a:ea typeface="DejaVu Sans"/>
              </a:rPr>
              <a:t>Bracket each root from visual analysis and use the bisection method for refinement</a:t>
            </a:r>
            <a:endParaRPr lang="en-US" sz="2200" dirty="0">
              <a:effectLst/>
              <a:latin typeface="+mj-lt"/>
              <a:ea typeface="DejaVu Sans"/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EAF936B5-25F7-921E-E445-28362D2902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1760" y="1844276"/>
            <a:ext cx="4320000" cy="3169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511B662-7551-CE2A-829F-BA2377A8A5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1524" y="2059247"/>
            <a:ext cx="4922947" cy="44580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431B679-C0DB-8BDE-B17E-AB98666D0F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5171" y="5267308"/>
            <a:ext cx="4275190" cy="1036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966276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Latin Modern (Beamer-like)">
      <a:majorFont>
        <a:latin typeface="LM Sans 10"/>
        <a:ea typeface=""/>
        <a:cs typeface=""/>
      </a:majorFont>
      <a:minorFont>
        <a:latin typeface="LM Sans 10"/>
        <a:ea typeface=""/>
        <a:cs typeface="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cienceStandard.potx" id="{68DB5CD3-6005-4466-AA38-EBD4F9E1AFDA}" vid="{31E8EE0F-63EF-41D6-BECB-9725E0583DB1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1002</Words>
  <Application>Microsoft Office PowerPoint</Application>
  <PresentationFormat>Widescreen</PresentationFormat>
  <Paragraphs>130</Paragraphs>
  <Slides>36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2" baseType="lpstr">
      <vt:lpstr>Arial</vt:lpstr>
      <vt:lpstr>Calibri</vt:lpstr>
      <vt:lpstr>Cambria Math</vt:lpstr>
      <vt:lpstr>Gill Sans MT</vt:lpstr>
      <vt:lpstr>LM Sans 10</vt:lpstr>
      <vt:lpstr>Тема Office</vt:lpstr>
      <vt:lpstr>Computational Physics (PHYS6350)</vt:lpstr>
      <vt:lpstr>PowerPoint Presentation</vt:lpstr>
      <vt:lpstr>Roots of polynomials</vt:lpstr>
      <vt:lpstr>Preliminaries: evaluating polynomials efficiently</vt:lpstr>
      <vt:lpstr>Preliminaries: multiplying and dividing a polynomial</vt:lpstr>
      <vt:lpstr>Roots of Lagrange polynomials</vt:lpstr>
      <vt:lpstr>Roots of Lagrange polynomials</vt:lpstr>
      <vt:lpstr>Roots of Lagrange polynomials</vt:lpstr>
      <vt:lpstr>Roots of Lagrange polynomials</vt:lpstr>
      <vt:lpstr>Roots of Lagrange polynomials</vt:lpstr>
      <vt:lpstr>Roots of Lagrange polynomials</vt:lpstr>
      <vt:lpstr>Roots of Lagrange polynomials</vt:lpstr>
      <vt:lpstr>Roots of Lagrange polynomials</vt:lpstr>
      <vt:lpstr>Roots of Lagrange polynomials</vt:lpstr>
      <vt:lpstr>Roots of Lagrange polynomials</vt:lpstr>
      <vt:lpstr>Roots of Lagrange polynomials</vt:lpstr>
      <vt:lpstr>Roots of Lagrange polynomials</vt:lpstr>
      <vt:lpstr>Roots of Lagrange polynomials</vt:lpstr>
      <vt:lpstr>PowerPoint Presentation</vt:lpstr>
      <vt:lpstr>Systems of non-linear equations</vt:lpstr>
      <vt:lpstr>Newton-Raphson method in multiple dimensions</vt:lpstr>
      <vt:lpstr>Newton-Raphson method in multiple dimensions</vt:lpstr>
      <vt:lpstr>Newton-Raphson method in multiple dimensions</vt:lpstr>
      <vt:lpstr>Newton-Raphson method in multiple dimensions</vt:lpstr>
      <vt:lpstr>Broyden method</vt:lpstr>
      <vt:lpstr>Broyden method (direct)</vt:lpstr>
      <vt:lpstr>Broyden method: avoid matrix inversion</vt:lpstr>
      <vt:lpstr>Broyden method (Sherman-Morrison)</vt:lpstr>
      <vt:lpstr>Broyden method vs Newton-Raphson method</vt:lpstr>
      <vt:lpstr>Broyden method vs Newton-Raphson method</vt:lpstr>
      <vt:lpstr>PowerPoint Presentation</vt:lpstr>
      <vt:lpstr>Function extrema</vt:lpstr>
      <vt:lpstr>Golden section search</vt:lpstr>
      <vt:lpstr>Golden section search</vt:lpstr>
      <vt:lpstr>Newton method</vt:lpstr>
      <vt:lpstr>Gradient descent method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Computational Physics (PHYS6350)</dc:title>
  <dc:creator>Vovchenko Volodymyr</dc:creator>
  <cp:lastModifiedBy>Vovchenko Volodymyr</cp:lastModifiedBy>
  <cp:revision>1171</cp:revision>
  <cp:lastPrinted>2018-05-12T22:28:36Z</cp:lastPrinted>
  <dcterms:created xsi:type="dcterms:W3CDTF">2018-05-07T16:28:28Z</dcterms:created>
  <dcterms:modified xsi:type="dcterms:W3CDTF">2023-01-31T21:51:30Z</dcterms:modified>
</cp:coreProperties>
</file>